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8"/>
  </p:notesMasterIdLst>
  <p:sldIdLst>
    <p:sldId id="256" r:id="rId2"/>
    <p:sldId id="996" r:id="rId3"/>
    <p:sldId id="997" r:id="rId4"/>
    <p:sldId id="1050" r:id="rId5"/>
    <p:sldId id="1017" r:id="rId6"/>
    <p:sldId id="280" r:id="rId7"/>
    <p:sldId id="281" r:id="rId8"/>
    <p:sldId id="282" r:id="rId9"/>
    <p:sldId id="284" r:id="rId10"/>
    <p:sldId id="1025" r:id="rId11"/>
    <p:sldId id="1026" r:id="rId12"/>
    <p:sldId id="1027" r:id="rId13"/>
    <p:sldId id="1028" r:id="rId14"/>
    <p:sldId id="1029" r:id="rId15"/>
    <p:sldId id="1030" r:id="rId16"/>
    <p:sldId id="1031" r:id="rId17"/>
    <p:sldId id="1032" r:id="rId18"/>
    <p:sldId id="1033" r:id="rId19"/>
    <p:sldId id="1034" r:id="rId20"/>
    <p:sldId id="1035" r:id="rId21"/>
    <p:sldId id="1036" r:id="rId22"/>
    <p:sldId id="1037" r:id="rId23"/>
    <p:sldId id="1047" r:id="rId24"/>
    <p:sldId id="1048" r:id="rId25"/>
    <p:sldId id="1049" r:id="rId26"/>
    <p:sldId id="1051" r:id="rId27"/>
    <p:sldId id="271" r:id="rId28"/>
    <p:sldId id="272" r:id="rId29"/>
    <p:sldId id="273" r:id="rId30"/>
    <p:sldId id="274" r:id="rId31"/>
    <p:sldId id="275" r:id="rId32"/>
    <p:sldId id="276" r:id="rId33"/>
    <p:sldId id="1136" r:id="rId34"/>
    <p:sldId id="277" r:id="rId35"/>
    <p:sldId id="278" r:id="rId36"/>
    <p:sldId id="279" r:id="rId37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9C7853C-536D-4A76-A0AE-DD22124D55A5}" styleName="테마 스타일 1 - 강조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94" autoAdjust="0"/>
    <p:restoredTop sz="94660"/>
  </p:normalViewPr>
  <p:slideViewPr>
    <p:cSldViewPr>
      <p:cViewPr varScale="1">
        <p:scale>
          <a:sx n="120" d="100"/>
          <a:sy n="120" d="100"/>
        </p:scale>
        <p:origin x="92" y="16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C11190-B4FA-4C08-8468-21211CDAA88E}" type="datetimeFigureOut">
              <a:rPr lang="ko-KR" altLang="en-US" smtClean="0"/>
              <a:t>2020-11-08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62B08B-167A-4E85-804B-FA0666C685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60269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BBA85-6DD4-4B97-838A-C215DC3BDDC4}" type="datetimeFigureOut">
              <a:rPr lang="ko-KR" altLang="en-US" smtClean="0"/>
              <a:t>2020-11-08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96DC3B-22D6-430C-A29C-4EEB4D356E75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BBA85-6DD4-4B97-838A-C215DC3BDDC4}" type="datetimeFigureOut">
              <a:rPr lang="ko-KR" altLang="en-US" smtClean="0"/>
              <a:t>2020-11-08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96DC3B-22D6-430C-A29C-4EEB4D356E75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BBA85-6DD4-4B97-838A-C215DC3BDDC4}" type="datetimeFigureOut">
              <a:rPr lang="ko-KR" altLang="en-US" smtClean="0"/>
              <a:t>2020-11-08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96DC3B-22D6-430C-A29C-4EEB4D356E75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BBA85-6DD4-4B97-838A-C215DC3BDDC4}" type="datetimeFigureOut">
              <a:rPr lang="ko-KR" altLang="en-US" smtClean="0"/>
              <a:t>2020-11-08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96DC3B-22D6-430C-A29C-4EEB4D356E75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BBA85-6DD4-4B97-838A-C215DC3BDDC4}" type="datetimeFigureOut">
              <a:rPr lang="ko-KR" altLang="en-US" smtClean="0"/>
              <a:t>2020-11-08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96DC3B-22D6-430C-A29C-4EEB4D356E75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BBA85-6DD4-4B97-838A-C215DC3BDDC4}" type="datetimeFigureOut">
              <a:rPr lang="ko-KR" altLang="en-US" smtClean="0"/>
              <a:t>2020-11-08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96DC3B-22D6-430C-A29C-4EEB4D356E75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BBA85-6DD4-4B97-838A-C215DC3BDDC4}" type="datetimeFigureOut">
              <a:rPr lang="ko-KR" altLang="en-US" smtClean="0"/>
              <a:t>2020-11-08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96DC3B-22D6-430C-A29C-4EEB4D356E75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BBA85-6DD4-4B97-838A-C215DC3BDDC4}" type="datetimeFigureOut">
              <a:rPr lang="ko-KR" altLang="en-US" smtClean="0"/>
              <a:t>2020-11-08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96DC3B-22D6-430C-A29C-4EEB4D356E75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BBA85-6DD4-4B97-838A-C215DC3BDDC4}" type="datetimeFigureOut">
              <a:rPr lang="ko-KR" altLang="en-US" smtClean="0"/>
              <a:t>2020-11-08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96DC3B-22D6-430C-A29C-4EEB4D356E75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BBA85-6DD4-4B97-838A-C215DC3BDDC4}" type="datetimeFigureOut">
              <a:rPr lang="ko-KR" altLang="en-US" smtClean="0"/>
              <a:t>2020-11-08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96DC3B-22D6-430C-A29C-4EEB4D356E75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BBA85-6DD4-4B97-838A-C215DC3BDDC4}" type="datetimeFigureOut">
              <a:rPr lang="ko-KR" altLang="en-US" smtClean="0"/>
              <a:t>2020-11-08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96DC3B-22D6-430C-A29C-4EEB4D356E75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9E8BBA85-6DD4-4B97-838A-C215DC3BDDC4}" type="datetimeFigureOut">
              <a:rPr lang="ko-KR" altLang="en-US" smtClean="0"/>
              <a:t>2020-11-08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1E96DC3B-22D6-430C-A29C-4EEB4D356E75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1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1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1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1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1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1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1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1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1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sz="3600" dirty="0"/>
              <a:t>(Intermediate)</a:t>
            </a:r>
            <a:br>
              <a:rPr lang="en-US" altLang="ko-KR" sz="3600" dirty="0"/>
            </a:br>
            <a:r>
              <a:rPr lang="en-US" altLang="ko-KR" dirty="0"/>
              <a:t>Java Programming  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685800" y="4077072"/>
            <a:ext cx="7846640" cy="1180728"/>
          </a:xfrm>
        </p:spPr>
        <p:txBody>
          <a:bodyPr>
            <a:normAutofit/>
          </a:bodyPr>
          <a:lstStyle/>
          <a:p>
            <a:pPr algn="ctr"/>
            <a:r>
              <a:rPr lang="en-US" altLang="ko-KR" dirty="0"/>
              <a:t>19. Swing</a:t>
            </a:r>
            <a:r>
              <a:rPr lang="ko-KR" altLang="en-US" dirty="0"/>
              <a:t> </a:t>
            </a:r>
            <a:r>
              <a:rPr lang="en-US" altLang="ko-KR" dirty="0"/>
              <a:t>–</a:t>
            </a:r>
            <a:r>
              <a:rPr lang="ko-KR" altLang="en-US" dirty="0"/>
              <a:t> </a:t>
            </a:r>
            <a:r>
              <a:rPr lang="en-US" altLang="ko-KR" dirty="0"/>
              <a:t>More</a:t>
            </a:r>
            <a:r>
              <a:rPr lang="ko-KR" altLang="en-US" dirty="0"/>
              <a:t> </a:t>
            </a:r>
            <a:r>
              <a:rPr lang="en-US" altLang="ko-KR" dirty="0"/>
              <a:t>Graphics</a:t>
            </a:r>
            <a:r>
              <a:rPr lang="ko-KR" altLang="en-US" dirty="0"/>
              <a:t> </a:t>
            </a:r>
            <a:r>
              <a:rPr lang="en-US" altLang="ko-KR" dirty="0"/>
              <a:t>Programming</a:t>
            </a:r>
          </a:p>
          <a:p>
            <a:pPr algn="ctr"/>
            <a:r>
              <a:rPr lang="en-US" altLang="ko-KR" dirty="0"/>
              <a:t>Chapter 12</a:t>
            </a:r>
          </a:p>
        </p:txBody>
      </p:sp>
    </p:spTree>
    <p:extLst>
      <p:ext uri="{BB962C8B-B14F-4D97-AF65-F5344CB8AC3E}">
        <p14:creationId xmlns:p14="http://schemas.microsoft.com/office/powerpoint/2010/main" val="36039752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8458200" cy="1927225"/>
          </a:xfrm>
        </p:spPr>
        <p:txBody>
          <a:bodyPr/>
          <a:lstStyle/>
          <a:p>
            <a:r>
              <a:rPr lang="en-US" altLang="ko-KR" sz="7200" b="1" spc="0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</a:rPr>
              <a:t>JAVA:</a:t>
            </a:r>
            <a:br>
              <a:rPr lang="en-US" altLang="ko-KR" sz="3600" b="1" spc="0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</a:br>
            <a:r>
              <a:rPr lang="en-US" altLang="ko-KR" sz="3600" b="1" spc="0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More Graphics – Java2D</a:t>
            </a:r>
            <a:endParaRPr lang="ko-KR" altLang="en-US" sz="3200" b="1" spc="0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454453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sz="3600"/>
              <a:t>Java 2D</a:t>
            </a:r>
          </a:p>
        </p:txBody>
      </p:sp>
      <p:sp>
        <p:nvSpPr>
          <p:cNvPr id="40963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ko-KR" altLang="en-US"/>
              <a:t>광범위한 그래픽 객체를 그릴 수 있다</a:t>
            </a:r>
            <a:r>
              <a:rPr lang="en-US" altLang="ko-KR"/>
              <a:t>.</a:t>
            </a:r>
          </a:p>
          <a:p>
            <a:pPr eaLnBrk="1" hangingPunct="1"/>
            <a:r>
              <a:rPr lang="ko-KR" altLang="en-US"/>
              <a:t>도형의 내부를 그라디언트</a:t>
            </a:r>
            <a:r>
              <a:rPr lang="en-US" altLang="ko-KR"/>
              <a:t>(gradient)</a:t>
            </a:r>
            <a:r>
              <a:rPr lang="ko-KR" altLang="en-US"/>
              <a:t>나 무늬로 채울 수 있다</a:t>
            </a:r>
            <a:r>
              <a:rPr lang="en-US" altLang="ko-KR"/>
              <a:t>. </a:t>
            </a:r>
          </a:p>
          <a:p>
            <a:r>
              <a:rPr lang="ko-KR" altLang="en-US"/>
              <a:t>문자열을 출력할 때 폰트와 렌더링 과정을 세밀하게 조정할 수 있다 </a:t>
            </a:r>
          </a:p>
          <a:p>
            <a:pPr eaLnBrk="1" hangingPunct="1"/>
            <a:r>
              <a:rPr lang="ko-KR" altLang="en-US"/>
              <a:t>이미지를 그릴 수 있고 필터링 연산을 적용할 수 있다</a:t>
            </a:r>
            <a:r>
              <a:rPr lang="en-US" altLang="ko-KR"/>
              <a:t>. </a:t>
            </a:r>
            <a:endParaRPr lang="ko-KR" altLang="en-US"/>
          </a:p>
          <a:p>
            <a:pPr eaLnBrk="1" hangingPunct="1"/>
            <a:r>
              <a:rPr lang="ko-KR" altLang="en-US"/>
              <a:t>그래픽 객체들의 충돌을 감지할 수 있는 메커니즘을 제공한다</a:t>
            </a:r>
            <a:r>
              <a:rPr lang="en-US" altLang="ko-KR"/>
              <a:t>.</a:t>
            </a:r>
            <a:endParaRPr lang="ko-KR" altLang="en-US"/>
          </a:p>
          <a:p>
            <a:r>
              <a:rPr lang="ko-KR" altLang="en-US"/>
              <a:t>렌더링 중간에 객체들을 조합하거나 변형할 수 있다</a:t>
            </a:r>
            <a:r>
              <a:rPr lang="en-US" altLang="ko-KR"/>
              <a:t>. </a:t>
            </a:r>
            <a:endParaRPr lang="ko-KR" altLang="en-US"/>
          </a:p>
          <a:p>
            <a:r>
              <a:rPr lang="ko-KR" altLang="en-US"/>
              <a:t>화면과 프린터에 같은 방법으로 그릴 수 있다</a:t>
            </a:r>
            <a:r>
              <a:rPr lang="en-US" altLang="ko-KR"/>
              <a:t>. </a:t>
            </a:r>
            <a:endParaRPr lang="ko-KR" altLang="en-US"/>
          </a:p>
          <a:p>
            <a:endParaRPr lang="ko-KR" altLang="en-US"/>
          </a:p>
          <a:p>
            <a:pPr eaLnBrk="1" hangingPunct="1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40721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sz="3600"/>
              <a:t>Java 2D</a:t>
            </a:r>
          </a:p>
        </p:txBody>
      </p:sp>
      <p:pic>
        <p:nvPicPr>
          <p:cNvPr id="4198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6325" y="1331913"/>
            <a:ext cx="4606925" cy="317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988" name="TextBox 5"/>
          <p:cNvSpPr txBox="1">
            <a:spLocks noChangeArrowheads="1"/>
          </p:cNvSpPr>
          <p:nvPr/>
        </p:nvSpPr>
        <p:spPr bwMode="auto">
          <a:xfrm>
            <a:off x="2062163" y="4795838"/>
            <a:ext cx="505618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omic Sans MS" pitchFamily="66" charset="0"/>
                <a:ea typeface="굴림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pitchFamily="66" charset="0"/>
                <a:ea typeface="굴림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pitchFamily="66" charset="0"/>
                <a:ea typeface="굴림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pitchFamily="66" charset="0"/>
                <a:ea typeface="굴림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pitchFamily="66" charset="0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  <a:ea typeface="굴림" charset="-127"/>
              </a:defRPr>
            </a:lvl9pPr>
          </a:lstStyle>
          <a:p>
            <a:r>
              <a:rPr lang="ko-KR" altLang="en-US" sz="1400">
                <a:latin typeface="맑은 고딕" pitchFamily="50" charset="-127"/>
                <a:ea typeface="맑은 고딕" pitchFamily="50" charset="-127"/>
              </a:rPr>
              <a:t>그림</a:t>
            </a:r>
            <a:r>
              <a:rPr lang="en-US" altLang="ko-KR" sz="1400">
                <a:latin typeface="맑은 고딕" pitchFamily="50" charset="-127"/>
                <a:ea typeface="맑은 고딕" pitchFamily="50" charset="-127"/>
              </a:rPr>
              <a:t>15-10. Java 2D</a:t>
            </a:r>
            <a:r>
              <a:rPr lang="ko-KR" altLang="en-US" sz="1400">
                <a:latin typeface="맑은 고딕" pitchFamily="50" charset="-127"/>
                <a:ea typeface="맑은 고딕" pitchFamily="50" charset="-127"/>
              </a:rPr>
              <a:t>를 이용한 그래픽의 예</a:t>
            </a:r>
            <a:r>
              <a:rPr lang="en-US" altLang="ko-KR" sz="140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400">
                <a:latin typeface="맑은 고딕" pitchFamily="50" charset="-127"/>
                <a:ea typeface="맑은 고딕" pitchFamily="50" charset="-127"/>
              </a:rPr>
              <a:t>출저</a:t>
            </a:r>
            <a:r>
              <a:rPr lang="en-US" altLang="ko-KR" sz="1400">
                <a:latin typeface="맑은 고딕" pitchFamily="50" charset="-127"/>
                <a:ea typeface="맑은 고딕" pitchFamily="50" charset="-127"/>
              </a:rPr>
              <a:t>:java.sun.com)</a:t>
            </a:r>
            <a:endParaRPr lang="ko-KR" altLang="en-US" sz="140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984571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/>
              <a:t>Java 2D</a:t>
            </a:r>
            <a:r>
              <a:rPr lang="ko-KR" altLang="en-US"/>
              <a:t>를 사용하려면</a:t>
            </a:r>
            <a:r>
              <a:rPr lang="en-US" altLang="ko-KR"/>
              <a:t>?</a:t>
            </a:r>
            <a:endParaRPr lang="ko-KR" altLang="en-US"/>
          </a:p>
        </p:txBody>
      </p:sp>
      <p:sp>
        <p:nvSpPr>
          <p:cNvPr id="43011" name="Rectangle 3"/>
          <p:cNvSpPr>
            <a:spLocks noChangeArrowheads="1"/>
          </p:cNvSpPr>
          <p:nvPr/>
        </p:nvSpPr>
        <p:spPr bwMode="auto">
          <a:xfrm>
            <a:off x="0" y="17891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Comic Sans MS" pitchFamily="66" charset="0"/>
                <a:ea typeface="굴림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pitchFamily="66" charset="0"/>
                <a:ea typeface="굴림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pitchFamily="66" charset="0"/>
                <a:ea typeface="굴림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pitchFamily="66" charset="0"/>
                <a:ea typeface="굴림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pitchFamily="66" charset="0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  <a:ea typeface="굴림" charset="-127"/>
              </a:defRPr>
            </a:lvl9pPr>
          </a:lstStyle>
          <a:p>
            <a:endParaRPr lang="ko-KR" altLang="en-US"/>
          </a:p>
        </p:txBody>
      </p:sp>
      <p:pic>
        <p:nvPicPr>
          <p:cNvPr id="43012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363" y="1900238"/>
            <a:ext cx="7137400" cy="1189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148698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/>
              <a:t>Java 2D</a:t>
            </a:r>
            <a:r>
              <a:rPr lang="ko-KR" altLang="en-US"/>
              <a:t>의 메소드</a:t>
            </a:r>
          </a:p>
        </p:txBody>
      </p:sp>
      <p:sp>
        <p:nvSpPr>
          <p:cNvPr id="44035" name="Rectangle 3"/>
          <p:cNvSpPr>
            <a:spLocks noChangeArrowheads="1"/>
          </p:cNvSpPr>
          <p:nvPr/>
        </p:nvSpPr>
        <p:spPr bwMode="auto">
          <a:xfrm>
            <a:off x="0" y="17891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Comic Sans MS" pitchFamily="66" charset="0"/>
                <a:ea typeface="굴림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pitchFamily="66" charset="0"/>
                <a:ea typeface="굴림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pitchFamily="66" charset="0"/>
                <a:ea typeface="굴림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pitchFamily="66" charset="0"/>
                <a:ea typeface="굴림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pitchFamily="66" charset="0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  <a:ea typeface="굴림" charset="-127"/>
              </a:defRPr>
            </a:lvl9pPr>
          </a:lstStyle>
          <a:p>
            <a:endParaRPr lang="ko-KR" altLang="en-US"/>
          </a:p>
        </p:txBody>
      </p:sp>
      <p:pic>
        <p:nvPicPr>
          <p:cNvPr id="4403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172" y="1628800"/>
            <a:ext cx="7131050" cy="1604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03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3356992"/>
            <a:ext cx="3571875" cy="3398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33407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/>
              <a:t>Java 2D</a:t>
            </a:r>
            <a:r>
              <a:rPr lang="ko-KR" altLang="en-US"/>
              <a:t>를 이용한 그리기</a:t>
            </a:r>
          </a:p>
        </p:txBody>
      </p:sp>
      <p:sp>
        <p:nvSpPr>
          <p:cNvPr id="45059" name="Rectangle 5"/>
          <p:cNvSpPr>
            <a:spLocks noChangeArrowheads="1"/>
          </p:cNvSpPr>
          <p:nvPr/>
        </p:nvSpPr>
        <p:spPr bwMode="auto">
          <a:xfrm>
            <a:off x="0" y="17891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Comic Sans MS" pitchFamily="66" charset="0"/>
                <a:ea typeface="굴림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pitchFamily="66" charset="0"/>
                <a:ea typeface="굴림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pitchFamily="66" charset="0"/>
                <a:ea typeface="굴림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pitchFamily="66" charset="0"/>
                <a:ea typeface="굴림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pitchFamily="66" charset="0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  <a:ea typeface="굴림" charset="-127"/>
              </a:defRPr>
            </a:lvl9pPr>
          </a:lstStyle>
          <a:p>
            <a:endParaRPr lang="ko-KR" altLang="en-US"/>
          </a:p>
        </p:txBody>
      </p:sp>
      <p:pic>
        <p:nvPicPr>
          <p:cNvPr id="45060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1371596"/>
            <a:ext cx="5399088" cy="5011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061" name="TextBox 5"/>
          <p:cNvSpPr txBox="1">
            <a:spLocks noChangeArrowheads="1"/>
          </p:cNvSpPr>
          <p:nvPr/>
        </p:nvSpPr>
        <p:spPr bwMode="auto">
          <a:xfrm>
            <a:off x="1656408" y="6383333"/>
            <a:ext cx="51816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omic Sans MS" pitchFamily="66" charset="0"/>
                <a:ea typeface="굴림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pitchFamily="66" charset="0"/>
                <a:ea typeface="굴림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pitchFamily="66" charset="0"/>
                <a:ea typeface="굴림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pitchFamily="66" charset="0"/>
                <a:ea typeface="굴림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pitchFamily="66" charset="0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  <a:ea typeface="굴림" charset="-127"/>
              </a:defRPr>
            </a:lvl9pPr>
          </a:lstStyle>
          <a:p>
            <a:r>
              <a:rPr lang="ko-KR" altLang="en-US" sz="1400" dirty="0">
                <a:latin typeface="맑은 고딕" pitchFamily="50" charset="-127"/>
                <a:ea typeface="맑은 고딕" pitchFamily="50" charset="-127"/>
              </a:rPr>
              <a:t>그림</a:t>
            </a:r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15-11. Java 2D</a:t>
            </a:r>
            <a:r>
              <a:rPr lang="ko-KR" altLang="en-US" sz="1400" dirty="0">
                <a:latin typeface="맑은 고딕" pitchFamily="50" charset="-127"/>
                <a:ea typeface="맑은 고딕" pitchFamily="50" charset="-127"/>
              </a:rPr>
              <a:t>를 이용한 형상 그리기</a:t>
            </a:r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400" dirty="0" err="1">
                <a:latin typeface="맑은 고딕" pitchFamily="50" charset="-127"/>
                <a:ea typeface="맑은 고딕" pitchFamily="50" charset="-127"/>
              </a:rPr>
              <a:t>출저</a:t>
            </a:r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: java.sun.com)</a:t>
            </a:r>
            <a:endParaRPr lang="ko-KR" altLang="en-US" sz="140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156184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sz="3600"/>
              <a:t>Java 2D</a:t>
            </a:r>
            <a:r>
              <a:rPr lang="ko-KR" altLang="en-US" sz="3600"/>
              <a:t>를 이용한 도형 그리기</a:t>
            </a:r>
          </a:p>
        </p:txBody>
      </p:sp>
      <p:pic>
        <p:nvPicPr>
          <p:cNvPr id="4608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864519"/>
            <a:ext cx="7177087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084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284" y="2894807"/>
            <a:ext cx="7115175" cy="296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085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3721894"/>
            <a:ext cx="7119937" cy="30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740982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/>
              <a:t>Java 2D</a:t>
            </a:r>
            <a:r>
              <a:rPr lang="ko-KR" altLang="en-US"/>
              <a:t>를 이용한 도형 그리기</a:t>
            </a:r>
          </a:p>
        </p:txBody>
      </p:sp>
      <p:grpSp>
        <p:nvGrpSpPr>
          <p:cNvPr id="47107" name="그룹 14"/>
          <p:cNvGrpSpPr>
            <a:grpSpLocks/>
          </p:cNvGrpSpPr>
          <p:nvPr/>
        </p:nvGrpSpPr>
        <p:grpSpPr bwMode="auto">
          <a:xfrm>
            <a:off x="467544" y="1503005"/>
            <a:ext cx="7404100" cy="4691062"/>
            <a:chOff x="1021976" y="1120588"/>
            <a:chExt cx="7402835" cy="4690982"/>
          </a:xfrm>
        </p:grpSpPr>
        <p:pic>
          <p:nvPicPr>
            <p:cNvPr id="47109" name="Picture 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0919" y="1418385"/>
              <a:ext cx="7114286" cy="5085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7110" name="TextBox 6"/>
            <p:cNvSpPr txBox="1">
              <a:spLocks noChangeArrowheads="1"/>
            </p:cNvSpPr>
            <p:nvPr/>
          </p:nvSpPr>
          <p:spPr bwMode="auto">
            <a:xfrm>
              <a:off x="1057834" y="1120588"/>
              <a:ext cx="950259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pitchFamily="66" charset="0"/>
                  <a:ea typeface="굴림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pitchFamily="66" charset="0"/>
                  <a:ea typeface="굴림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pitchFamily="66" charset="0"/>
                  <a:ea typeface="굴림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pitchFamily="66" charset="0"/>
                  <a:ea typeface="굴림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pitchFamily="66" charset="0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itchFamily="66" charset="0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itchFamily="66" charset="0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itchFamily="66" charset="0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itchFamily="66" charset="0"/>
                  <a:ea typeface="굴림" charset="-127"/>
                </a:defRPr>
              </a:lvl9pPr>
            </a:lstStyle>
            <a:p>
              <a:r>
                <a:rPr lang="ko-KR" altLang="en-US" sz="1400">
                  <a:latin typeface="맑은 고딕" pitchFamily="50" charset="-127"/>
                  <a:ea typeface="맑은 고딕" pitchFamily="50" charset="-127"/>
                </a:rPr>
                <a:t>점생성</a:t>
              </a:r>
            </a:p>
          </p:txBody>
        </p:sp>
        <p:sp>
          <p:nvSpPr>
            <p:cNvPr id="47111" name="TextBox 7"/>
            <p:cNvSpPr txBox="1">
              <a:spLocks noChangeArrowheads="1"/>
            </p:cNvSpPr>
            <p:nvPr/>
          </p:nvSpPr>
          <p:spPr bwMode="auto">
            <a:xfrm>
              <a:off x="1021976" y="1936376"/>
              <a:ext cx="950259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pitchFamily="66" charset="0"/>
                  <a:ea typeface="굴림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pitchFamily="66" charset="0"/>
                  <a:ea typeface="굴림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pitchFamily="66" charset="0"/>
                  <a:ea typeface="굴림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pitchFamily="66" charset="0"/>
                  <a:ea typeface="굴림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pitchFamily="66" charset="0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itchFamily="66" charset="0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itchFamily="66" charset="0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itchFamily="66" charset="0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itchFamily="66" charset="0"/>
                  <a:ea typeface="굴림" charset="-127"/>
                </a:defRPr>
              </a:lvl9pPr>
            </a:lstStyle>
            <a:p>
              <a:r>
                <a:rPr lang="ko-KR" altLang="en-US" sz="1400">
                  <a:latin typeface="맑은 고딕" pitchFamily="50" charset="-127"/>
                  <a:ea typeface="맑은 고딕" pitchFamily="50" charset="-127"/>
                </a:rPr>
                <a:t>직선생성</a:t>
              </a:r>
            </a:p>
          </p:txBody>
        </p:sp>
        <p:sp>
          <p:nvSpPr>
            <p:cNvPr id="47112" name="TextBox 8"/>
            <p:cNvSpPr txBox="1">
              <a:spLocks noChangeArrowheads="1"/>
            </p:cNvSpPr>
            <p:nvPr/>
          </p:nvSpPr>
          <p:spPr bwMode="auto">
            <a:xfrm>
              <a:off x="1048870" y="2752163"/>
              <a:ext cx="950259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pitchFamily="66" charset="0"/>
                  <a:ea typeface="굴림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pitchFamily="66" charset="0"/>
                  <a:ea typeface="굴림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pitchFamily="66" charset="0"/>
                  <a:ea typeface="굴림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pitchFamily="66" charset="0"/>
                  <a:ea typeface="굴림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pitchFamily="66" charset="0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itchFamily="66" charset="0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itchFamily="66" charset="0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itchFamily="66" charset="0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itchFamily="66" charset="0"/>
                  <a:ea typeface="굴림" charset="-127"/>
                </a:defRPr>
              </a:lvl9pPr>
            </a:lstStyle>
            <a:p>
              <a:r>
                <a:rPr lang="ko-KR" altLang="en-US" sz="1400">
                  <a:latin typeface="맑은 고딕" pitchFamily="50" charset="-127"/>
                  <a:ea typeface="맑은 고딕" pitchFamily="50" charset="-127"/>
                </a:rPr>
                <a:t>타원생성</a:t>
              </a:r>
            </a:p>
          </p:txBody>
        </p:sp>
        <p:sp>
          <p:nvSpPr>
            <p:cNvPr id="47113" name="TextBox 9"/>
            <p:cNvSpPr txBox="1">
              <a:spLocks noChangeArrowheads="1"/>
            </p:cNvSpPr>
            <p:nvPr/>
          </p:nvSpPr>
          <p:spPr bwMode="auto">
            <a:xfrm>
              <a:off x="1021976" y="3567952"/>
              <a:ext cx="111162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pitchFamily="66" charset="0"/>
                  <a:ea typeface="굴림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pitchFamily="66" charset="0"/>
                  <a:ea typeface="굴림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pitchFamily="66" charset="0"/>
                  <a:ea typeface="굴림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pitchFamily="66" charset="0"/>
                  <a:ea typeface="굴림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pitchFamily="66" charset="0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itchFamily="66" charset="0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itchFamily="66" charset="0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itchFamily="66" charset="0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itchFamily="66" charset="0"/>
                  <a:ea typeface="굴림" charset="-127"/>
                </a:defRPr>
              </a:lvl9pPr>
            </a:lstStyle>
            <a:p>
              <a:r>
                <a:rPr lang="ko-KR" altLang="en-US" sz="1400">
                  <a:latin typeface="맑은 고딕" pitchFamily="50" charset="-127"/>
                  <a:ea typeface="맑은 고딕" pitchFamily="50" charset="-127"/>
                </a:rPr>
                <a:t>원호 생성</a:t>
              </a:r>
            </a:p>
          </p:txBody>
        </p:sp>
        <p:pic>
          <p:nvPicPr>
            <p:cNvPr id="47114" name="Picture 6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81953" y="2228851"/>
              <a:ext cx="7142858" cy="5257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7115" name="Picture 7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6543" y="3066533"/>
              <a:ext cx="7137143" cy="5085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7116" name="Picture 8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2886" y="3885632"/>
              <a:ext cx="7131429" cy="2914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7117" name="Picture 9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16854" y="4262998"/>
              <a:ext cx="4314286" cy="15485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7108" name="TextBox 17"/>
          <p:cNvSpPr txBox="1">
            <a:spLocks noChangeArrowheads="1"/>
          </p:cNvSpPr>
          <p:nvPr/>
        </p:nvSpPr>
        <p:spPr bwMode="auto">
          <a:xfrm>
            <a:off x="3220269" y="6306780"/>
            <a:ext cx="2089150" cy="31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omic Sans MS" pitchFamily="66" charset="0"/>
                <a:ea typeface="굴림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pitchFamily="66" charset="0"/>
                <a:ea typeface="굴림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pitchFamily="66" charset="0"/>
                <a:ea typeface="굴림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pitchFamily="66" charset="0"/>
                <a:ea typeface="굴림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pitchFamily="66" charset="0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  <a:ea typeface="굴림" charset="-127"/>
              </a:defRPr>
            </a:lvl9pPr>
          </a:lstStyle>
          <a:p>
            <a:r>
              <a:rPr lang="ko-KR" altLang="en-US" sz="1400">
                <a:latin typeface="맑은 고딕" pitchFamily="50" charset="-127"/>
                <a:ea typeface="맑은 고딕" pitchFamily="50" charset="-127"/>
              </a:rPr>
              <a:t>그림</a:t>
            </a:r>
            <a:r>
              <a:rPr lang="en-US" altLang="ko-KR" sz="1400">
                <a:latin typeface="맑은 고딕" pitchFamily="50" charset="-127"/>
                <a:ea typeface="맑은 고딕" pitchFamily="50" charset="-127"/>
              </a:rPr>
              <a:t>15-12. </a:t>
            </a:r>
            <a:r>
              <a:rPr lang="ko-KR" altLang="en-US" sz="1400">
                <a:latin typeface="맑은 고딕" pitchFamily="50" charset="-127"/>
                <a:ea typeface="맑은 고딕" pitchFamily="50" charset="-127"/>
              </a:rPr>
              <a:t>원호의 종류</a:t>
            </a:r>
          </a:p>
        </p:txBody>
      </p:sp>
    </p:spTree>
    <p:extLst>
      <p:ext uri="{BB962C8B-B14F-4D97-AF65-F5344CB8AC3E}">
        <p14:creationId xmlns:p14="http://schemas.microsoft.com/office/powerpoint/2010/main" val="37610229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sz="2400" dirty="0"/>
              <a:t>2</a:t>
            </a:r>
            <a:r>
              <a:rPr lang="ko-KR" altLang="en-US" sz="2400" dirty="0"/>
              <a:t>차 곡선과 </a:t>
            </a:r>
            <a:r>
              <a:rPr lang="en-US" altLang="ko-KR" sz="2400" dirty="0"/>
              <a:t>3</a:t>
            </a:r>
            <a:r>
              <a:rPr lang="ko-KR" altLang="en-US" sz="2400" dirty="0"/>
              <a:t>차 곡선</a:t>
            </a:r>
            <a:r>
              <a:rPr lang="en-US" altLang="ko-KR" sz="2400" dirty="0"/>
              <a:t>(Quadratic and Cubic Curves)</a:t>
            </a:r>
            <a:endParaRPr lang="ko-KR" altLang="en-US" sz="2400" dirty="0"/>
          </a:p>
        </p:txBody>
      </p:sp>
      <p:pic>
        <p:nvPicPr>
          <p:cNvPr id="4813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772816"/>
            <a:ext cx="7154862" cy="1171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13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346" y="3495254"/>
            <a:ext cx="7132638" cy="1176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895034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제목 1"/>
          <p:cNvSpPr>
            <a:spLocks noGrp="1"/>
          </p:cNvSpPr>
          <p:nvPr>
            <p:ph type="title"/>
          </p:nvPr>
        </p:nvSpPr>
        <p:spPr>
          <a:xfrm>
            <a:off x="592423" y="692696"/>
            <a:ext cx="7789862" cy="5715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ko-KR" altLang="en-US" dirty="0"/>
              <a:t>임의의 형상 </a:t>
            </a:r>
            <a:r>
              <a:rPr lang="en-US" altLang="ko-KR" dirty="0"/>
              <a:t>- </a:t>
            </a:r>
            <a:r>
              <a:rPr lang="en-US" altLang="ko-KR" dirty="0" err="1"/>
              <a:t>PolyLine</a:t>
            </a:r>
            <a:endParaRPr lang="ko-KR" altLang="en-US" dirty="0"/>
          </a:p>
        </p:txBody>
      </p:sp>
      <p:pic>
        <p:nvPicPr>
          <p:cNvPr id="4915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772816"/>
            <a:ext cx="7113587" cy="2257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941596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sz="3600" dirty="0"/>
              <a:t>Review: </a:t>
            </a:r>
            <a:r>
              <a:rPr lang="ko-KR" altLang="en-US" sz="3600" dirty="0"/>
              <a:t>어떻게 그릴 것인가</a:t>
            </a:r>
            <a:r>
              <a:rPr lang="en-US" altLang="ko-KR" sz="3600" dirty="0"/>
              <a:t>?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ko-KR" altLang="en-US" dirty="0"/>
              <a:t>컴포넌트에 무언가를 그리려면 </a:t>
            </a:r>
            <a:r>
              <a:rPr lang="en-US" altLang="ko-KR" b="1" i="1" dirty="0" err="1">
                <a:solidFill>
                  <a:srgbClr val="FF0000"/>
                </a:solidFill>
              </a:rPr>
              <a:t>paintComponent</a:t>
            </a:r>
            <a:r>
              <a:rPr lang="en-US" altLang="ko-KR" b="1" i="1" dirty="0">
                <a:solidFill>
                  <a:srgbClr val="FF0000"/>
                </a:solidFill>
              </a:rPr>
              <a:t>() </a:t>
            </a:r>
            <a:r>
              <a:rPr lang="ko-KR" altLang="en-US" dirty="0" err="1"/>
              <a:t>메소드를</a:t>
            </a:r>
            <a:r>
              <a:rPr lang="ko-KR" altLang="en-US" dirty="0"/>
              <a:t> 중복 정의한다</a:t>
            </a:r>
            <a:r>
              <a:rPr lang="en-US" altLang="ko-KR" dirty="0"/>
              <a:t>. </a:t>
            </a:r>
          </a:p>
          <a:p>
            <a:pPr eaLnBrk="1" hangingPunct="1"/>
            <a:r>
              <a:rPr lang="en-US" altLang="ko-KR" dirty="0" err="1"/>
              <a:t>paintComponent</a:t>
            </a:r>
            <a:r>
              <a:rPr lang="en-US" altLang="ko-KR" dirty="0"/>
              <a:t>() </a:t>
            </a:r>
            <a:r>
              <a:rPr lang="ko-KR" altLang="en-US" dirty="0" err="1"/>
              <a:t>메소드는</a:t>
            </a:r>
            <a:r>
              <a:rPr lang="ko-KR" altLang="en-US" dirty="0"/>
              <a:t> 컴포넌트가 화면에 그려질 때 호출된다</a:t>
            </a:r>
            <a:r>
              <a:rPr lang="en-US" altLang="ko-KR" dirty="0"/>
              <a:t>. </a:t>
            </a:r>
          </a:p>
        </p:txBody>
      </p:sp>
      <p:pic>
        <p:nvPicPr>
          <p:cNvPr id="7172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3573016"/>
            <a:ext cx="3888432" cy="1888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499992" y="3428999"/>
            <a:ext cx="4480714" cy="203132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 err="1"/>
              <a:t>paintComponent</a:t>
            </a:r>
            <a:r>
              <a:rPr lang="ko-KR" altLang="en-US" dirty="0"/>
              <a:t>가 불리는 경우</a:t>
            </a:r>
            <a:r>
              <a:rPr lang="en-US" altLang="ko-KR" dirty="0"/>
              <a:t>: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처음 </a:t>
            </a:r>
            <a:r>
              <a:rPr lang="en-US" altLang="ko-KR" dirty="0"/>
              <a:t>component</a:t>
            </a:r>
            <a:r>
              <a:rPr lang="ko-KR" altLang="en-US" dirty="0"/>
              <a:t>가 나타날 때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크기가 변할 때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윈도우가 최소화되었다가 다시 보일 때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사용자가 원할 때 </a:t>
            </a:r>
            <a:br>
              <a:rPr lang="en-US" altLang="ko-KR" dirty="0"/>
            </a:br>
            <a:r>
              <a:rPr lang="en-US" altLang="ko-KR" b="1" dirty="0">
                <a:solidFill>
                  <a:srgbClr val="FF0000"/>
                </a:solidFill>
              </a:rPr>
              <a:t>repaint() </a:t>
            </a:r>
            <a:r>
              <a:rPr lang="ko-KR" altLang="en-US" dirty="0"/>
              <a:t>함수를 이용</a:t>
            </a:r>
            <a:r>
              <a:rPr lang="en-US" altLang="ko-KR" dirty="0"/>
              <a:t>!</a:t>
            </a:r>
            <a:br>
              <a:rPr lang="en-US" altLang="ko-KR" dirty="0"/>
            </a:b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738201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/>
              <a:t>예제</a:t>
            </a:r>
          </a:p>
        </p:txBody>
      </p:sp>
      <p:pic>
        <p:nvPicPr>
          <p:cNvPr id="5017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556792"/>
            <a:ext cx="8610600" cy="4994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85009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sz="3600"/>
              <a:t>예제</a:t>
            </a:r>
          </a:p>
        </p:txBody>
      </p:sp>
      <p:sp>
        <p:nvSpPr>
          <p:cNvPr id="51203" name="Rectangle 12"/>
          <p:cNvSpPr>
            <a:spLocks noChangeArrowheads="1"/>
          </p:cNvSpPr>
          <p:nvPr/>
        </p:nvSpPr>
        <p:spPr bwMode="auto">
          <a:xfrm>
            <a:off x="0" y="3121025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Comic Sans MS" pitchFamily="66" charset="0"/>
                <a:ea typeface="굴림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pitchFamily="66" charset="0"/>
                <a:ea typeface="굴림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pitchFamily="66" charset="0"/>
                <a:ea typeface="굴림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pitchFamily="66" charset="0"/>
                <a:ea typeface="굴림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pitchFamily="66" charset="0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  <a:ea typeface="굴림" charset="-127"/>
              </a:defRPr>
            </a:lvl9pPr>
          </a:lstStyle>
          <a:p>
            <a:endParaRPr lang="ko-KR" altLang="en-US"/>
          </a:p>
        </p:txBody>
      </p:sp>
      <p:sp>
        <p:nvSpPr>
          <p:cNvPr id="51204" name="Rectangle 13"/>
          <p:cNvSpPr>
            <a:spLocks noChangeArrowheads="1"/>
          </p:cNvSpPr>
          <p:nvPr/>
        </p:nvSpPr>
        <p:spPr bwMode="auto">
          <a:xfrm>
            <a:off x="0" y="29003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Comic Sans MS" pitchFamily="66" charset="0"/>
                <a:ea typeface="굴림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pitchFamily="66" charset="0"/>
                <a:ea typeface="굴림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pitchFamily="66" charset="0"/>
                <a:ea typeface="굴림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pitchFamily="66" charset="0"/>
                <a:ea typeface="굴림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pitchFamily="66" charset="0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  <a:ea typeface="굴림" charset="-127"/>
              </a:defRPr>
            </a:lvl9pPr>
          </a:lstStyle>
          <a:p>
            <a:endParaRPr lang="ko-KR" altLang="en-US"/>
          </a:p>
        </p:txBody>
      </p:sp>
      <p:pic>
        <p:nvPicPr>
          <p:cNvPr id="51205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763" y="1165225"/>
            <a:ext cx="7153275" cy="4783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208744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sz="3600"/>
              <a:t>예제</a:t>
            </a:r>
          </a:p>
        </p:txBody>
      </p:sp>
      <p:sp>
        <p:nvSpPr>
          <p:cNvPr id="52227" name="Rectangle 12"/>
          <p:cNvSpPr>
            <a:spLocks noChangeArrowheads="1"/>
          </p:cNvSpPr>
          <p:nvPr/>
        </p:nvSpPr>
        <p:spPr bwMode="auto">
          <a:xfrm>
            <a:off x="0" y="3121025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Comic Sans MS" pitchFamily="66" charset="0"/>
                <a:ea typeface="굴림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pitchFamily="66" charset="0"/>
                <a:ea typeface="굴림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pitchFamily="66" charset="0"/>
                <a:ea typeface="굴림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pitchFamily="66" charset="0"/>
                <a:ea typeface="굴림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pitchFamily="66" charset="0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  <a:ea typeface="굴림" charset="-127"/>
              </a:defRPr>
            </a:lvl9pPr>
          </a:lstStyle>
          <a:p>
            <a:endParaRPr lang="ko-KR" altLang="en-US"/>
          </a:p>
        </p:txBody>
      </p:sp>
      <p:sp>
        <p:nvSpPr>
          <p:cNvPr id="52228" name="Rectangle 13"/>
          <p:cNvSpPr>
            <a:spLocks noChangeArrowheads="1"/>
          </p:cNvSpPr>
          <p:nvPr/>
        </p:nvSpPr>
        <p:spPr bwMode="auto">
          <a:xfrm>
            <a:off x="0" y="29003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Comic Sans MS" pitchFamily="66" charset="0"/>
                <a:ea typeface="굴림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pitchFamily="66" charset="0"/>
                <a:ea typeface="굴림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pitchFamily="66" charset="0"/>
                <a:ea typeface="굴림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pitchFamily="66" charset="0"/>
                <a:ea typeface="굴림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pitchFamily="66" charset="0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  <a:ea typeface="굴림" charset="-127"/>
              </a:defRPr>
            </a:lvl9pPr>
          </a:lstStyle>
          <a:p>
            <a:endParaRPr lang="ko-KR" altLang="en-US"/>
          </a:p>
        </p:txBody>
      </p:sp>
      <p:grpSp>
        <p:nvGrpSpPr>
          <p:cNvPr id="52229" name="그룹 8"/>
          <p:cNvGrpSpPr>
            <a:grpSpLocks/>
          </p:cNvGrpSpPr>
          <p:nvPr/>
        </p:nvGrpSpPr>
        <p:grpSpPr bwMode="auto">
          <a:xfrm>
            <a:off x="161925" y="1436688"/>
            <a:ext cx="8720138" cy="2384425"/>
            <a:chOff x="161365" y="1436315"/>
            <a:chExt cx="8720000" cy="2384298"/>
          </a:xfrm>
        </p:grpSpPr>
        <p:pic>
          <p:nvPicPr>
            <p:cNvPr id="52231" name="Picture 6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1365" y="1436315"/>
              <a:ext cx="8720000" cy="6914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2232" name="Picture 7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3344" y="2134899"/>
              <a:ext cx="7571429" cy="16857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52230" name="Picture 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975" y="4341813"/>
            <a:ext cx="7142163" cy="1835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437691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/>
              <a:t>Java 2D</a:t>
            </a:r>
            <a:r>
              <a:rPr lang="ko-KR" altLang="en-US"/>
              <a:t>를 이용한 도형 채우기</a:t>
            </a:r>
          </a:p>
        </p:txBody>
      </p:sp>
      <p:sp>
        <p:nvSpPr>
          <p:cNvPr id="62467" name="내용 개체 틀 1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Java 2D</a:t>
            </a:r>
            <a:r>
              <a:rPr lang="ko-KR" altLang="en-US" dirty="0"/>
              <a:t>를 이용하여 도형을 채우는 방법에 대하여 살펴보자</a:t>
            </a:r>
            <a:r>
              <a:rPr lang="en-US" altLang="ko-KR" dirty="0"/>
              <a:t>. </a:t>
            </a:r>
            <a:r>
              <a:rPr lang="ko-KR" altLang="en-US" dirty="0" err="1"/>
              <a:t>단일색으로</a:t>
            </a:r>
            <a:r>
              <a:rPr lang="ko-KR" altLang="en-US" dirty="0"/>
              <a:t> 도형을 채우려면 먼저 </a:t>
            </a:r>
            <a:r>
              <a:rPr lang="en-US" altLang="ko-KR" dirty="0" err="1"/>
              <a:t>setColor</a:t>
            </a:r>
            <a:r>
              <a:rPr lang="en-US" altLang="ko-KR" dirty="0"/>
              <a:t>()</a:t>
            </a:r>
            <a:r>
              <a:rPr lang="ko-KR" altLang="en-US" dirty="0"/>
              <a:t>를 호출하여서 채우는 색상을 설정한 후에 </a:t>
            </a:r>
            <a:r>
              <a:rPr lang="en-US" altLang="ko-KR" dirty="0"/>
              <a:t>fill() </a:t>
            </a:r>
            <a:r>
              <a:rPr lang="ko-KR" altLang="en-US" dirty="0" err="1"/>
              <a:t>메소드를</a:t>
            </a:r>
            <a:r>
              <a:rPr lang="ko-KR" altLang="en-US" dirty="0"/>
              <a:t> 호출하면 된다</a:t>
            </a:r>
          </a:p>
          <a:p>
            <a:endParaRPr lang="ko-KR" altLang="en-US" dirty="0"/>
          </a:p>
        </p:txBody>
      </p:sp>
      <p:grpSp>
        <p:nvGrpSpPr>
          <p:cNvPr id="62468" name="그룹 9"/>
          <p:cNvGrpSpPr>
            <a:grpSpLocks/>
          </p:cNvGrpSpPr>
          <p:nvPr/>
        </p:nvGrpSpPr>
        <p:grpSpPr bwMode="auto">
          <a:xfrm>
            <a:off x="755576" y="3394919"/>
            <a:ext cx="7510463" cy="2201862"/>
            <a:chOff x="582706" y="1816474"/>
            <a:chExt cx="7511198" cy="2201667"/>
          </a:xfrm>
        </p:grpSpPr>
        <p:pic>
          <p:nvPicPr>
            <p:cNvPr id="62469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8189" y="1816474"/>
              <a:ext cx="7125715" cy="5257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2470" name="TextBox 5"/>
            <p:cNvSpPr txBox="1">
              <a:spLocks noChangeArrowheads="1"/>
            </p:cNvSpPr>
            <p:nvPr/>
          </p:nvSpPr>
          <p:spPr bwMode="auto">
            <a:xfrm>
              <a:off x="582706" y="2402541"/>
              <a:ext cx="1595717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pitchFamily="66" charset="0"/>
                  <a:ea typeface="굴림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pitchFamily="66" charset="0"/>
                  <a:ea typeface="굴림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pitchFamily="66" charset="0"/>
                  <a:ea typeface="굴림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pitchFamily="66" charset="0"/>
                  <a:ea typeface="굴림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pitchFamily="66" charset="0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itchFamily="66" charset="0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itchFamily="66" charset="0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itchFamily="66" charset="0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itchFamily="66" charset="0"/>
                  <a:ea typeface="굴림" charset="-127"/>
                </a:defRPr>
              </a:lvl9pPr>
            </a:lstStyle>
            <a:p>
              <a:r>
                <a:rPr lang="ko-KR" altLang="en-US" sz="1400" dirty="0">
                  <a:latin typeface="맑은 고딕" pitchFamily="50" charset="-127"/>
                  <a:ea typeface="맑은 고딕" pitchFamily="50" charset="-127"/>
                </a:rPr>
                <a:t>투명하게 그리기</a:t>
              </a:r>
            </a:p>
          </p:txBody>
        </p:sp>
        <p:pic>
          <p:nvPicPr>
            <p:cNvPr id="62471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7908" y="2826295"/>
              <a:ext cx="7125715" cy="2971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2472" name="TextBox 7"/>
            <p:cNvSpPr txBox="1">
              <a:spLocks noChangeArrowheads="1"/>
            </p:cNvSpPr>
            <p:nvPr/>
          </p:nvSpPr>
          <p:spPr bwMode="auto">
            <a:xfrm>
              <a:off x="582706" y="3352800"/>
              <a:ext cx="1667435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pitchFamily="66" charset="0"/>
                  <a:ea typeface="굴림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pitchFamily="66" charset="0"/>
                  <a:ea typeface="굴림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pitchFamily="66" charset="0"/>
                  <a:ea typeface="굴림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pitchFamily="66" charset="0"/>
                  <a:ea typeface="굴림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pitchFamily="66" charset="0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itchFamily="66" charset="0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itchFamily="66" charset="0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itchFamily="66" charset="0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itchFamily="66" charset="0"/>
                  <a:ea typeface="굴림" charset="-127"/>
                </a:defRPr>
              </a:lvl9pPr>
            </a:lstStyle>
            <a:p>
              <a:r>
                <a:rPr lang="ko-KR" altLang="en-US" sz="1400">
                  <a:latin typeface="맑은 고딕" pitchFamily="50" charset="-127"/>
                  <a:ea typeface="맑은 고딕" pitchFamily="50" charset="-127"/>
                </a:rPr>
                <a:t>그라디언트 칠하기</a:t>
              </a:r>
            </a:p>
          </p:txBody>
        </p:sp>
        <p:pic>
          <p:nvPicPr>
            <p:cNvPr id="62473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3458" y="3726713"/>
              <a:ext cx="7125715" cy="2914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6392337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sz="3600"/>
              <a:t>예제</a:t>
            </a:r>
          </a:p>
        </p:txBody>
      </p:sp>
      <p:sp>
        <p:nvSpPr>
          <p:cNvPr id="63491" name="Rectangle 12"/>
          <p:cNvSpPr>
            <a:spLocks noChangeArrowheads="1"/>
          </p:cNvSpPr>
          <p:nvPr/>
        </p:nvSpPr>
        <p:spPr bwMode="auto">
          <a:xfrm>
            <a:off x="0" y="3121025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Comic Sans MS" pitchFamily="66" charset="0"/>
                <a:ea typeface="굴림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pitchFamily="66" charset="0"/>
                <a:ea typeface="굴림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pitchFamily="66" charset="0"/>
                <a:ea typeface="굴림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pitchFamily="66" charset="0"/>
                <a:ea typeface="굴림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pitchFamily="66" charset="0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  <a:ea typeface="굴림" charset="-127"/>
              </a:defRPr>
            </a:lvl9pPr>
          </a:lstStyle>
          <a:p>
            <a:endParaRPr lang="ko-KR" altLang="en-US"/>
          </a:p>
        </p:txBody>
      </p:sp>
      <p:sp>
        <p:nvSpPr>
          <p:cNvPr id="63492" name="Rectangle 13"/>
          <p:cNvSpPr>
            <a:spLocks noChangeArrowheads="1"/>
          </p:cNvSpPr>
          <p:nvPr/>
        </p:nvSpPr>
        <p:spPr bwMode="auto">
          <a:xfrm>
            <a:off x="0" y="29003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Comic Sans MS" pitchFamily="66" charset="0"/>
                <a:ea typeface="굴림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pitchFamily="66" charset="0"/>
                <a:ea typeface="굴림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pitchFamily="66" charset="0"/>
                <a:ea typeface="굴림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pitchFamily="66" charset="0"/>
                <a:ea typeface="굴림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pitchFamily="66" charset="0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  <a:ea typeface="굴림" charset="-127"/>
              </a:defRPr>
            </a:lvl9pPr>
          </a:lstStyle>
          <a:p>
            <a:endParaRPr lang="ko-KR" altLang="en-US"/>
          </a:p>
        </p:txBody>
      </p:sp>
      <p:pic>
        <p:nvPicPr>
          <p:cNvPr id="63493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338" y="1192213"/>
            <a:ext cx="8678862" cy="5062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752842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sz="3600"/>
              <a:t>예제</a:t>
            </a:r>
          </a:p>
        </p:txBody>
      </p:sp>
      <p:sp>
        <p:nvSpPr>
          <p:cNvPr id="64515" name="Rectangle 12"/>
          <p:cNvSpPr>
            <a:spLocks noChangeArrowheads="1"/>
          </p:cNvSpPr>
          <p:nvPr/>
        </p:nvSpPr>
        <p:spPr bwMode="auto">
          <a:xfrm>
            <a:off x="0" y="3121025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Comic Sans MS" pitchFamily="66" charset="0"/>
                <a:ea typeface="굴림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pitchFamily="66" charset="0"/>
                <a:ea typeface="굴림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pitchFamily="66" charset="0"/>
                <a:ea typeface="굴림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pitchFamily="66" charset="0"/>
                <a:ea typeface="굴림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pitchFamily="66" charset="0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  <a:ea typeface="굴림" charset="-127"/>
              </a:defRPr>
            </a:lvl9pPr>
          </a:lstStyle>
          <a:p>
            <a:endParaRPr lang="ko-KR" altLang="en-US"/>
          </a:p>
        </p:txBody>
      </p:sp>
      <p:sp>
        <p:nvSpPr>
          <p:cNvPr id="64516" name="Rectangle 13"/>
          <p:cNvSpPr>
            <a:spLocks noChangeArrowheads="1"/>
          </p:cNvSpPr>
          <p:nvPr/>
        </p:nvSpPr>
        <p:spPr bwMode="auto">
          <a:xfrm>
            <a:off x="0" y="29003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Comic Sans MS" pitchFamily="66" charset="0"/>
                <a:ea typeface="굴림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pitchFamily="66" charset="0"/>
                <a:ea typeface="굴림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pitchFamily="66" charset="0"/>
                <a:ea typeface="굴림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pitchFamily="66" charset="0"/>
                <a:ea typeface="굴림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pitchFamily="66" charset="0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  <a:ea typeface="굴림" charset="-127"/>
              </a:defRPr>
            </a:lvl9pPr>
          </a:lstStyle>
          <a:p>
            <a:endParaRPr lang="ko-KR" altLang="en-US"/>
          </a:p>
        </p:txBody>
      </p:sp>
      <p:pic>
        <p:nvPicPr>
          <p:cNvPr id="6451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8938" y="1420813"/>
            <a:ext cx="7194550" cy="655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451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3081338"/>
            <a:ext cx="7142163" cy="1868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679290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8458200" cy="1927225"/>
          </a:xfrm>
        </p:spPr>
        <p:txBody>
          <a:bodyPr/>
          <a:lstStyle/>
          <a:p>
            <a:r>
              <a:rPr lang="en-US" altLang="ko-KR" sz="7200" b="1" spc="0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</a:rPr>
              <a:t>JAVA:</a:t>
            </a:r>
            <a:br>
              <a:rPr lang="en-US" altLang="ko-KR" sz="3600" b="1" spc="0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</a:br>
            <a:r>
              <a:rPr lang="en-US" altLang="ko-KR" sz="3600" b="1" spc="0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More Graphics – IMAGE</a:t>
            </a:r>
            <a:endParaRPr lang="ko-KR" altLang="en-US" sz="3200" b="1" spc="0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816183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/>
              <a:t>스윙에서 이미지를 그리는 </a:t>
            </a:r>
            <a:r>
              <a:rPr lang="en-US" altLang="ko-KR"/>
              <a:t>2 </a:t>
            </a:r>
            <a:r>
              <a:rPr lang="ko-KR" altLang="en-US"/>
              <a:t>가지 방법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altLang="ko-KR" dirty="0"/>
              <a:t>1. </a:t>
            </a:r>
            <a:r>
              <a:rPr lang="en-US" altLang="ko-KR" dirty="0" err="1"/>
              <a:t>JLabel</a:t>
            </a:r>
            <a:r>
              <a:rPr lang="en-US" altLang="ko-KR" dirty="0"/>
              <a:t> </a:t>
            </a:r>
            <a:r>
              <a:rPr lang="ko-KR" altLang="en-US" dirty="0"/>
              <a:t>컴포넌트로 이미지 그리기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장점</a:t>
            </a:r>
            <a:endParaRPr lang="en-US" altLang="ko-KR" dirty="0"/>
          </a:p>
          <a:p>
            <a:pPr lvl="2"/>
            <a:r>
              <a:rPr lang="ko-KR" altLang="en-US" dirty="0"/>
              <a:t>이미지 그리기가 간편하고 쉬운 장점</a:t>
            </a:r>
            <a:endParaRPr lang="en-US" altLang="ko-KR" dirty="0"/>
          </a:p>
          <a:p>
            <a:pPr lvl="2"/>
            <a:r>
              <a:rPr lang="ko-KR" altLang="en-US" dirty="0"/>
              <a:t>이미지가 컴포넌트이므로 이벤트 발생</a:t>
            </a:r>
            <a:endParaRPr lang="en-US" altLang="ko-KR" dirty="0"/>
          </a:p>
          <a:p>
            <a:pPr lvl="3"/>
            <a:r>
              <a:rPr lang="ko-KR" altLang="en-US" dirty="0"/>
              <a:t>이미지에 마우스 클릭하면 이벤트 받을 수 있음</a:t>
            </a:r>
            <a:endParaRPr lang="en-US" altLang="ko-KR" dirty="0"/>
          </a:p>
          <a:p>
            <a:pPr lvl="1"/>
            <a:r>
              <a:rPr lang="ko-KR" altLang="en-US" dirty="0"/>
              <a:t>단점</a:t>
            </a:r>
            <a:endParaRPr lang="en-US" altLang="ko-KR" dirty="0"/>
          </a:p>
          <a:p>
            <a:pPr lvl="2"/>
            <a:r>
              <a:rPr lang="ko-KR" altLang="en-US" dirty="0"/>
              <a:t>이미지 크기 조절 불가 </a:t>
            </a:r>
            <a:r>
              <a:rPr lang="en-US" altLang="ko-KR" dirty="0"/>
              <a:t>: </a:t>
            </a:r>
            <a:r>
              <a:rPr lang="ko-KR" altLang="en-US" dirty="0"/>
              <a:t>원본 크기로만 그리기</a:t>
            </a:r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2. </a:t>
            </a:r>
            <a:r>
              <a:rPr lang="en-US" altLang="ko-KR" dirty="0" err="1"/>
              <a:t>JPanel</a:t>
            </a:r>
            <a:r>
              <a:rPr lang="ko-KR" altLang="en-US" dirty="0"/>
              <a:t>에 </a:t>
            </a:r>
            <a:r>
              <a:rPr lang="en-US" altLang="ko-KR" dirty="0"/>
              <a:t>Graphics </a:t>
            </a:r>
            <a:r>
              <a:rPr lang="ko-KR" altLang="en-US" dirty="0" err="1"/>
              <a:t>메소드로</a:t>
            </a:r>
            <a:r>
              <a:rPr lang="ko-KR" altLang="en-US" dirty="0"/>
              <a:t> 이미지 그리기</a:t>
            </a:r>
            <a:endParaRPr lang="en-US" altLang="ko-KR" dirty="0"/>
          </a:p>
          <a:p>
            <a:pPr lvl="1"/>
            <a:r>
              <a:rPr lang="ko-KR" altLang="en-US" dirty="0"/>
              <a:t>장점</a:t>
            </a:r>
            <a:endParaRPr lang="en-US" altLang="ko-KR" dirty="0"/>
          </a:p>
          <a:p>
            <a:pPr lvl="2"/>
            <a:r>
              <a:rPr lang="ko-KR" altLang="en-US" dirty="0"/>
              <a:t>이미지의 원본 크기와 다르게</a:t>
            </a:r>
            <a:r>
              <a:rPr lang="en-US" altLang="ko-KR" dirty="0"/>
              <a:t>, </a:t>
            </a:r>
            <a:r>
              <a:rPr lang="ko-KR" altLang="en-US" dirty="0"/>
              <a:t>이미지 일부분 등 그리기 가능</a:t>
            </a:r>
            <a:endParaRPr lang="en-US" altLang="ko-KR" dirty="0"/>
          </a:p>
          <a:p>
            <a:pPr lvl="1"/>
            <a:r>
              <a:rPr lang="ko-KR" altLang="en-US" dirty="0"/>
              <a:t>단점</a:t>
            </a:r>
            <a:endParaRPr lang="en-US" altLang="ko-KR" dirty="0"/>
          </a:p>
          <a:p>
            <a:pPr lvl="2"/>
            <a:r>
              <a:rPr lang="ko-KR" altLang="en-US" dirty="0"/>
              <a:t>컴포넌트로 관리 되지 않음</a:t>
            </a:r>
            <a:endParaRPr lang="en-US" altLang="ko-KR" dirty="0"/>
          </a:p>
          <a:p>
            <a:pPr lvl="3"/>
            <a:r>
              <a:rPr lang="ko-KR" altLang="en-US" dirty="0"/>
              <a:t>개발자가 상황에 따라 이미지의 위치나 크기 등을 적절히 조절해야 함</a:t>
            </a:r>
            <a:endParaRPr lang="en-US" altLang="ko-KR" dirty="0"/>
          </a:p>
          <a:p>
            <a:pPr lvl="3"/>
            <a:r>
              <a:rPr lang="ko-KR" altLang="en-US" dirty="0"/>
              <a:t>이미지가 마우스를 클릭해도 이미지에 이벤트 발생하지 않음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27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043608" y="1916832"/>
            <a:ext cx="6000792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 err="1"/>
              <a:t>ImageIcon</a:t>
            </a:r>
            <a:r>
              <a:rPr lang="en-US" altLang="ko-KR" sz="1400" dirty="0"/>
              <a:t> image = new </a:t>
            </a:r>
            <a:r>
              <a:rPr lang="en-US" altLang="ko-KR" sz="1400" dirty="0" err="1"/>
              <a:t>ImageIcon</a:t>
            </a:r>
            <a:r>
              <a:rPr lang="en-US" altLang="ko-KR" sz="1400" dirty="0"/>
              <a:t>("images/apple.jpg");</a:t>
            </a:r>
          </a:p>
          <a:p>
            <a:r>
              <a:rPr lang="en-US" altLang="ko-KR" sz="1400" dirty="0" err="1"/>
              <a:t>JLabel</a:t>
            </a:r>
            <a:r>
              <a:rPr lang="en-US" altLang="ko-KR" sz="1400" dirty="0"/>
              <a:t> label = new </a:t>
            </a:r>
            <a:r>
              <a:rPr lang="en-US" altLang="ko-KR" sz="1400" dirty="0" err="1"/>
              <a:t>JLabel</a:t>
            </a:r>
            <a:r>
              <a:rPr lang="en-US" altLang="ko-KR" sz="1400" dirty="0"/>
              <a:t>(image);</a:t>
            </a:r>
          </a:p>
          <a:p>
            <a:r>
              <a:rPr lang="en-US" altLang="ko-KR" sz="1400" dirty="0" err="1"/>
              <a:t>panel.add</a:t>
            </a:r>
            <a:r>
              <a:rPr lang="en-US" altLang="ko-KR" sz="1400" dirty="0"/>
              <a:t>(label);</a:t>
            </a:r>
            <a:endParaRPr lang="ko-KR" altLang="en-US" sz="14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05FC55F1-D7F3-4E52-88DA-CF1C16C62CFF}"/>
              </a:ext>
            </a:extLst>
          </p:cNvPr>
          <p:cNvCxnSpPr>
            <a:cxnSpLocks/>
          </p:cNvCxnSpPr>
          <p:nvPr/>
        </p:nvCxnSpPr>
        <p:spPr>
          <a:xfrm>
            <a:off x="4067944" y="2276872"/>
            <a:ext cx="1296144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93D266B-1517-4575-BCBB-6981FED2415B}"/>
              </a:ext>
            </a:extLst>
          </p:cNvPr>
          <p:cNvSpPr txBox="1"/>
          <p:nvPr/>
        </p:nvSpPr>
        <p:spPr>
          <a:xfrm>
            <a:off x="4921964" y="2830870"/>
            <a:ext cx="3775393" cy="3693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dirty="0" err="1">
                <a:solidFill>
                  <a:srgbClr val="FF0000"/>
                </a:solidFill>
              </a:rPr>
              <a:t>프로젝트폴더를</a:t>
            </a:r>
            <a:r>
              <a:rPr lang="ko-KR" altLang="en-US" dirty="0">
                <a:solidFill>
                  <a:srgbClr val="FF0000"/>
                </a:solidFill>
              </a:rPr>
              <a:t> 기준으로 상대위치</a:t>
            </a:r>
          </a:p>
        </p:txBody>
      </p: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96AAD772-B19C-41F3-B946-84FE4133888A}"/>
              </a:ext>
            </a:extLst>
          </p:cNvPr>
          <p:cNvCxnSpPr>
            <a:endCxn id="12" idx="1"/>
          </p:cNvCxnSpPr>
          <p:nvPr/>
        </p:nvCxnSpPr>
        <p:spPr>
          <a:xfrm rot="16200000" flipH="1">
            <a:off x="4418300" y="2511872"/>
            <a:ext cx="729372" cy="277956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87529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Graphics</a:t>
            </a:r>
            <a:r>
              <a:rPr lang="ko-KR" altLang="en-US" dirty="0"/>
              <a:t>로 이미지 그리기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4176464"/>
          </a:xfrm>
        </p:spPr>
        <p:txBody>
          <a:bodyPr>
            <a:normAutofit fontScale="85000" lnSpcReduction="10000"/>
          </a:bodyPr>
          <a:lstStyle/>
          <a:p>
            <a:r>
              <a:rPr lang="ko-KR" altLang="en-US" dirty="0"/>
              <a:t>총</a:t>
            </a:r>
            <a:r>
              <a:rPr lang="en-US" altLang="ko-KR" dirty="0"/>
              <a:t> 6 </a:t>
            </a:r>
            <a:r>
              <a:rPr lang="ko-KR" altLang="en-US" dirty="0"/>
              <a:t>개의 </a:t>
            </a:r>
            <a:r>
              <a:rPr lang="ko-KR" altLang="en-US" dirty="0" err="1"/>
              <a:t>메소드</a:t>
            </a:r>
            <a:endParaRPr lang="en-US" altLang="ko-KR" dirty="0"/>
          </a:p>
          <a:p>
            <a:pPr lvl="1"/>
            <a:r>
              <a:rPr lang="ko-KR" altLang="en-US" dirty="0"/>
              <a:t>원본 크기로 그리기</a:t>
            </a:r>
            <a:endParaRPr lang="en-US" altLang="ko-KR" dirty="0"/>
          </a:p>
          <a:p>
            <a:pPr lvl="2"/>
            <a:r>
              <a:rPr lang="en-US" altLang="ko-KR" dirty="0"/>
              <a:t>void </a:t>
            </a:r>
            <a:r>
              <a:rPr lang="en-US" altLang="ko-KR" dirty="0" err="1"/>
              <a:t>drawImage</a:t>
            </a:r>
            <a:r>
              <a:rPr lang="en-US" altLang="ko-KR" dirty="0"/>
              <a:t>(Image </a:t>
            </a:r>
            <a:r>
              <a:rPr lang="en-US" altLang="ko-KR" dirty="0" err="1"/>
              <a:t>img</a:t>
            </a:r>
            <a:r>
              <a:rPr lang="en-US" altLang="ko-KR" dirty="0"/>
              <a:t>, </a:t>
            </a:r>
            <a:r>
              <a:rPr lang="en-US" altLang="ko-KR" dirty="0" err="1"/>
              <a:t>int</a:t>
            </a:r>
            <a:r>
              <a:rPr lang="en-US" altLang="ko-KR" dirty="0"/>
              <a:t> x, </a:t>
            </a:r>
            <a:r>
              <a:rPr lang="en-US" altLang="ko-KR" dirty="0" err="1"/>
              <a:t>int</a:t>
            </a:r>
            <a:r>
              <a:rPr lang="en-US" altLang="ko-KR" dirty="0"/>
              <a:t> y, Color </a:t>
            </a:r>
            <a:r>
              <a:rPr lang="en-US" altLang="ko-KR" dirty="0" err="1"/>
              <a:t>bgColor</a:t>
            </a:r>
            <a:r>
              <a:rPr lang="en-US" altLang="ko-KR" dirty="0"/>
              <a:t>, </a:t>
            </a:r>
            <a:r>
              <a:rPr lang="en-US" altLang="ko-KR" dirty="0" err="1"/>
              <a:t>ImageObserver</a:t>
            </a:r>
            <a:r>
              <a:rPr lang="en-US" altLang="ko-KR" dirty="0"/>
              <a:t> observer)</a:t>
            </a:r>
          </a:p>
          <a:p>
            <a:pPr lvl="2"/>
            <a:r>
              <a:rPr lang="en-US" altLang="ko-KR" dirty="0"/>
              <a:t>void </a:t>
            </a:r>
            <a:r>
              <a:rPr lang="en-US" altLang="ko-KR" dirty="0" err="1"/>
              <a:t>drawImage</a:t>
            </a:r>
            <a:r>
              <a:rPr lang="en-US" altLang="ko-KR" dirty="0"/>
              <a:t>(Image </a:t>
            </a:r>
            <a:r>
              <a:rPr lang="en-US" altLang="ko-KR" dirty="0" err="1"/>
              <a:t>img</a:t>
            </a:r>
            <a:r>
              <a:rPr lang="en-US" altLang="ko-KR" dirty="0"/>
              <a:t>, </a:t>
            </a:r>
            <a:r>
              <a:rPr lang="en-US" altLang="ko-KR" dirty="0" err="1"/>
              <a:t>int</a:t>
            </a:r>
            <a:r>
              <a:rPr lang="en-US" altLang="ko-KR" dirty="0"/>
              <a:t> x, </a:t>
            </a:r>
            <a:r>
              <a:rPr lang="en-US" altLang="ko-KR" dirty="0" err="1"/>
              <a:t>int</a:t>
            </a:r>
            <a:r>
              <a:rPr lang="en-US" altLang="ko-KR" dirty="0"/>
              <a:t> y, </a:t>
            </a:r>
            <a:r>
              <a:rPr lang="en-US" altLang="ko-KR" dirty="0" err="1"/>
              <a:t>ImageObserver</a:t>
            </a:r>
            <a:r>
              <a:rPr lang="en-US" altLang="ko-KR" dirty="0"/>
              <a:t> observer)</a:t>
            </a:r>
            <a:endParaRPr lang="ko-KR" altLang="en-US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크기 조절하여 그리기 </a:t>
            </a:r>
            <a:endParaRPr lang="en-US" altLang="ko-KR" dirty="0"/>
          </a:p>
          <a:p>
            <a:pPr lvl="2"/>
            <a:r>
              <a:rPr lang="en-US" altLang="ko-KR" dirty="0"/>
              <a:t>void </a:t>
            </a:r>
            <a:r>
              <a:rPr lang="en-US" altLang="ko-KR" dirty="0" err="1"/>
              <a:t>drawImage</a:t>
            </a:r>
            <a:r>
              <a:rPr lang="en-US" altLang="ko-KR" dirty="0"/>
              <a:t>(Image </a:t>
            </a:r>
            <a:r>
              <a:rPr lang="en-US" altLang="ko-KR" dirty="0" err="1"/>
              <a:t>img</a:t>
            </a:r>
            <a:r>
              <a:rPr lang="en-US" altLang="ko-KR" dirty="0"/>
              <a:t>, </a:t>
            </a:r>
            <a:r>
              <a:rPr lang="en-US" altLang="ko-KR" dirty="0" err="1"/>
              <a:t>int</a:t>
            </a:r>
            <a:r>
              <a:rPr lang="en-US" altLang="ko-KR" dirty="0"/>
              <a:t> x, </a:t>
            </a:r>
            <a:r>
              <a:rPr lang="en-US" altLang="ko-KR" dirty="0" err="1"/>
              <a:t>int</a:t>
            </a:r>
            <a:r>
              <a:rPr lang="en-US" altLang="ko-KR" dirty="0"/>
              <a:t> y, </a:t>
            </a:r>
            <a:r>
              <a:rPr lang="en-US" altLang="ko-KR" dirty="0" err="1"/>
              <a:t>int</a:t>
            </a:r>
            <a:r>
              <a:rPr lang="en-US" altLang="ko-KR" dirty="0"/>
              <a:t> width, </a:t>
            </a:r>
            <a:r>
              <a:rPr lang="en-US" altLang="ko-KR" dirty="0" err="1"/>
              <a:t>int</a:t>
            </a:r>
            <a:r>
              <a:rPr lang="en-US" altLang="ko-KR" dirty="0"/>
              <a:t> height, Color </a:t>
            </a:r>
            <a:r>
              <a:rPr lang="en-US" altLang="ko-KR" dirty="0" err="1"/>
              <a:t>bgColor</a:t>
            </a:r>
            <a:r>
              <a:rPr lang="en-US" altLang="ko-KR" dirty="0"/>
              <a:t>, </a:t>
            </a:r>
            <a:r>
              <a:rPr lang="en-US" altLang="ko-KR" dirty="0" err="1"/>
              <a:t>ImageObserver</a:t>
            </a:r>
            <a:r>
              <a:rPr lang="en-US" altLang="ko-KR" dirty="0"/>
              <a:t> observer)</a:t>
            </a:r>
            <a:endParaRPr lang="ko-KR" altLang="en-US" dirty="0"/>
          </a:p>
          <a:p>
            <a:pPr lvl="2"/>
            <a:r>
              <a:rPr lang="en-US" altLang="ko-KR" dirty="0"/>
              <a:t>void </a:t>
            </a:r>
            <a:r>
              <a:rPr lang="en-US" altLang="ko-KR" dirty="0" err="1"/>
              <a:t>drawImage</a:t>
            </a:r>
            <a:r>
              <a:rPr lang="en-US" altLang="ko-KR" dirty="0"/>
              <a:t>(Image </a:t>
            </a:r>
            <a:r>
              <a:rPr lang="en-US" altLang="ko-KR" dirty="0" err="1"/>
              <a:t>img</a:t>
            </a:r>
            <a:r>
              <a:rPr lang="en-US" altLang="ko-KR" dirty="0"/>
              <a:t>, </a:t>
            </a:r>
            <a:r>
              <a:rPr lang="en-US" altLang="ko-KR" dirty="0" err="1"/>
              <a:t>int</a:t>
            </a:r>
            <a:r>
              <a:rPr lang="en-US" altLang="ko-KR" dirty="0"/>
              <a:t> x, </a:t>
            </a:r>
            <a:r>
              <a:rPr lang="en-US" altLang="ko-KR" dirty="0" err="1"/>
              <a:t>int</a:t>
            </a:r>
            <a:r>
              <a:rPr lang="en-US" altLang="ko-KR" dirty="0"/>
              <a:t> y, </a:t>
            </a:r>
            <a:r>
              <a:rPr lang="en-US" altLang="ko-KR" dirty="0" err="1"/>
              <a:t>int</a:t>
            </a:r>
            <a:r>
              <a:rPr lang="en-US" altLang="ko-KR" dirty="0"/>
              <a:t> width, </a:t>
            </a:r>
            <a:r>
              <a:rPr lang="en-US" altLang="ko-KR" dirty="0" err="1"/>
              <a:t>int</a:t>
            </a:r>
            <a:r>
              <a:rPr lang="en-US" altLang="ko-KR" dirty="0"/>
              <a:t> height, </a:t>
            </a:r>
            <a:r>
              <a:rPr lang="en-US" altLang="ko-KR" dirty="0" err="1"/>
              <a:t>ImageObserver</a:t>
            </a:r>
            <a:r>
              <a:rPr lang="en-US" altLang="ko-KR" dirty="0"/>
              <a:t> observer)</a:t>
            </a:r>
            <a:endParaRPr lang="ko-KR" altLang="en-US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원본의 일부분을 크기 조절하여 그리기</a:t>
            </a:r>
            <a:endParaRPr lang="en-US" altLang="ko-KR" dirty="0"/>
          </a:p>
          <a:p>
            <a:pPr lvl="2"/>
            <a:r>
              <a:rPr lang="en-US" altLang="ko-KR" dirty="0"/>
              <a:t>void </a:t>
            </a:r>
            <a:r>
              <a:rPr lang="en-US" altLang="ko-KR" dirty="0" err="1"/>
              <a:t>drawImage</a:t>
            </a:r>
            <a:r>
              <a:rPr lang="en-US" altLang="ko-KR" dirty="0"/>
              <a:t>(Image </a:t>
            </a:r>
            <a:r>
              <a:rPr lang="en-US" altLang="ko-KR" dirty="0" err="1"/>
              <a:t>img</a:t>
            </a:r>
            <a:r>
              <a:rPr lang="en-US" altLang="ko-KR" dirty="0"/>
              <a:t>, </a:t>
            </a:r>
            <a:r>
              <a:rPr lang="en-US" altLang="ko-KR" dirty="0" err="1"/>
              <a:t>int</a:t>
            </a:r>
            <a:r>
              <a:rPr lang="en-US" altLang="ko-KR" dirty="0"/>
              <a:t> dx1, </a:t>
            </a:r>
            <a:r>
              <a:rPr lang="en-US" altLang="ko-KR" dirty="0" err="1"/>
              <a:t>int</a:t>
            </a:r>
            <a:r>
              <a:rPr lang="en-US" altLang="ko-KR" dirty="0"/>
              <a:t> dy1, </a:t>
            </a:r>
            <a:r>
              <a:rPr lang="en-US" altLang="ko-KR" dirty="0" err="1"/>
              <a:t>int</a:t>
            </a:r>
            <a:r>
              <a:rPr lang="en-US" altLang="ko-KR" dirty="0"/>
              <a:t> dx2, </a:t>
            </a:r>
            <a:r>
              <a:rPr lang="en-US" altLang="ko-KR" dirty="0" err="1"/>
              <a:t>int</a:t>
            </a:r>
            <a:r>
              <a:rPr lang="en-US" altLang="ko-KR" dirty="0"/>
              <a:t> dy2, </a:t>
            </a:r>
            <a:r>
              <a:rPr lang="en-US" altLang="ko-KR" dirty="0" err="1"/>
              <a:t>int</a:t>
            </a:r>
            <a:r>
              <a:rPr lang="en-US" altLang="ko-KR" dirty="0"/>
              <a:t> sx1, </a:t>
            </a:r>
            <a:r>
              <a:rPr lang="en-US" altLang="ko-KR" dirty="0" err="1"/>
              <a:t>int</a:t>
            </a:r>
            <a:r>
              <a:rPr lang="en-US" altLang="ko-KR" dirty="0"/>
              <a:t> sy1, </a:t>
            </a:r>
            <a:r>
              <a:rPr lang="en-US" altLang="ko-KR" dirty="0" err="1"/>
              <a:t>int</a:t>
            </a:r>
            <a:r>
              <a:rPr lang="en-US" altLang="ko-KR" dirty="0"/>
              <a:t> sx2, </a:t>
            </a:r>
            <a:r>
              <a:rPr lang="en-US" altLang="ko-KR" dirty="0" err="1"/>
              <a:t>int</a:t>
            </a:r>
            <a:r>
              <a:rPr lang="en-US" altLang="ko-KR" dirty="0"/>
              <a:t> sy2, Color </a:t>
            </a:r>
            <a:r>
              <a:rPr lang="en-US" altLang="ko-KR" dirty="0" err="1"/>
              <a:t>bgColor</a:t>
            </a:r>
            <a:r>
              <a:rPr lang="en-US" altLang="ko-KR" dirty="0"/>
              <a:t>, </a:t>
            </a:r>
            <a:r>
              <a:rPr lang="en-US" altLang="ko-KR" dirty="0" err="1"/>
              <a:t>ImageObserver</a:t>
            </a:r>
            <a:r>
              <a:rPr lang="en-US" altLang="ko-KR" dirty="0"/>
              <a:t> observer)</a:t>
            </a:r>
            <a:endParaRPr lang="ko-KR" altLang="en-US" dirty="0"/>
          </a:p>
          <a:p>
            <a:pPr lvl="2"/>
            <a:r>
              <a:rPr lang="en-US" altLang="ko-KR" dirty="0"/>
              <a:t>void </a:t>
            </a:r>
            <a:r>
              <a:rPr lang="en-US" altLang="ko-KR" dirty="0" err="1"/>
              <a:t>drawImage</a:t>
            </a:r>
            <a:r>
              <a:rPr lang="en-US" altLang="ko-KR" dirty="0"/>
              <a:t>(Image </a:t>
            </a:r>
            <a:r>
              <a:rPr lang="en-US" altLang="ko-KR" dirty="0" err="1"/>
              <a:t>img</a:t>
            </a:r>
            <a:r>
              <a:rPr lang="en-US" altLang="ko-KR" dirty="0"/>
              <a:t>, </a:t>
            </a:r>
            <a:r>
              <a:rPr lang="en-US" altLang="ko-KR" dirty="0" err="1"/>
              <a:t>int</a:t>
            </a:r>
            <a:r>
              <a:rPr lang="en-US" altLang="ko-KR" dirty="0"/>
              <a:t> dx1, </a:t>
            </a:r>
            <a:r>
              <a:rPr lang="en-US" altLang="ko-KR" dirty="0" err="1"/>
              <a:t>int</a:t>
            </a:r>
            <a:r>
              <a:rPr lang="en-US" altLang="ko-KR" dirty="0"/>
              <a:t> dy1, </a:t>
            </a:r>
            <a:r>
              <a:rPr lang="en-US" altLang="ko-KR" dirty="0" err="1"/>
              <a:t>int</a:t>
            </a:r>
            <a:r>
              <a:rPr lang="en-US" altLang="ko-KR" dirty="0"/>
              <a:t> dx2, </a:t>
            </a:r>
            <a:r>
              <a:rPr lang="en-US" altLang="ko-KR" dirty="0" err="1"/>
              <a:t>int</a:t>
            </a:r>
            <a:r>
              <a:rPr lang="en-US" altLang="ko-KR" dirty="0"/>
              <a:t> dy2, </a:t>
            </a:r>
            <a:r>
              <a:rPr lang="en-US" altLang="ko-KR" dirty="0" err="1"/>
              <a:t>int</a:t>
            </a:r>
            <a:r>
              <a:rPr lang="en-US" altLang="ko-KR" dirty="0"/>
              <a:t> sx1, </a:t>
            </a:r>
            <a:r>
              <a:rPr lang="en-US" altLang="ko-KR" dirty="0" err="1"/>
              <a:t>int</a:t>
            </a:r>
            <a:r>
              <a:rPr lang="en-US" altLang="ko-KR" dirty="0"/>
              <a:t> sy1, </a:t>
            </a:r>
            <a:r>
              <a:rPr lang="en-US" altLang="ko-KR" dirty="0" err="1"/>
              <a:t>int</a:t>
            </a:r>
            <a:r>
              <a:rPr lang="en-US" altLang="ko-KR" dirty="0"/>
              <a:t> sx2, </a:t>
            </a:r>
            <a:r>
              <a:rPr lang="en-US" altLang="ko-KR" dirty="0" err="1"/>
              <a:t>int</a:t>
            </a:r>
            <a:r>
              <a:rPr lang="en-US" altLang="ko-KR" dirty="0"/>
              <a:t> sy2, </a:t>
            </a:r>
            <a:r>
              <a:rPr lang="en-US" altLang="ko-KR" dirty="0" err="1"/>
              <a:t>ImageObserver</a:t>
            </a:r>
            <a:r>
              <a:rPr lang="en-US" altLang="ko-KR" dirty="0"/>
              <a:t> observer)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28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043608" y="5649717"/>
            <a:ext cx="7018524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solidFill>
                  <a:srgbClr val="0070C0"/>
                </a:solidFill>
              </a:rPr>
              <a:t>* </a:t>
            </a:r>
            <a:r>
              <a:rPr lang="en-US" altLang="ko-KR" sz="1400" dirty="0" err="1">
                <a:solidFill>
                  <a:srgbClr val="0070C0"/>
                </a:solidFill>
              </a:rPr>
              <a:t>ImageObserver</a:t>
            </a:r>
            <a:r>
              <a:rPr lang="ko-KR" altLang="en-US" sz="1400" dirty="0">
                <a:solidFill>
                  <a:srgbClr val="0070C0"/>
                </a:solidFill>
              </a:rPr>
              <a:t>는 이미지가 다 그려졌을 때</a:t>
            </a:r>
            <a:r>
              <a:rPr lang="en-US" altLang="ko-KR" sz="1400" dirty="0">
                <a:solidFill>
                  <a:srgbClr val="0070C0"/>
                </a:solidFill>
              </a:rPr>
              <a:t>, </a:t>
            </a:r>
            <a:r>
              <a:rPr lang="ko-KR" altLang="en-US" sz="1400" dirty="0">
                <a:solidFill>
                  <a:srgbClr val="0070C0"/>
                </a:solidFill>
              </a:rPr>
              <a:t>통보를 받는 객체를 지정하는 매개변수</a:t>
            </a:r>
            <a:endParaRPr lang="en-US" altLang="ko-KR" sz="1400" dirty="0">
              <a:solidFill>
                <a:srgbClr val="0070C0"/>
              </a:solidFill>
            </a:endParaRPr>
          </a:p>
          <a:p>
            <a:r>
              <a:rPr lang="en-US" altLang="ko-KR" sz="1400" dirty="0">
                <a:solidFill>
                  <a:srgbClr val="0070C0"/>
                </a:solidFill>
              </a:rPr>
              <a:t>  </a:t>
            </a:r>
            <a:r>
              <a:rPr lang="ko-KR" altLang="en-US" sz="1400" dirty="0">
                <a:solidFill>
                  <a:srgbClr val="0070C0"/>
                </a:solidFill>
              </a:rPr>
              <a:t>이미지는 경우에 따라 </a:t>
            </a:r>
            <a:r>
              <a:rPr lang="ko-KR" altLang="en-US" sz="1400" dirty="0" err="1">
                <a:solidFill>
                  <a:srgbClr val="0070C0"/>
                </a:solidFill>
              </a:rPr>
              <a:t>디코딩</a:t>
            </a:r>
            <a:r>
              <a:rPr lang="ko-KR" altLang="en-US" sz="1400" dirty="0">
                <a:solidFill>
                  <a:srgbClr val="0070C0"/>
                </a:solidFill>
              </a:rPr>
              <a:t> 등으로 인해 시간이 오래 걸릴 수 있기 때문에</a:t>
            </a:r>
            <a:r>
              <a:rPr lang="en-US" altLang="ko-KR" sz="1400" dirty="0">
                <a:solidFill>
                  <a:srgbClr val="0070C0"/>
                </a:solidFill>
              </a:rPr>
              <a:t>, </a:t>
            </a:r>
          </a:p>
          <a:p>
            <a:r>
              <a:rPr lang="en-US" altLang="ko-KR" sz="1400" dirty="0">
                <a:solidFill>
                  <a:srgbClr val="0070C0"/>
                </a:solidFill>
              </a:rPr>
              <a:t>  </a:t>
            </a:r>
            <a:r>
              <a:rPr lang="ko-KR" altLang="en-US" sz="1400" dirty="0">
                <a:solidFill>
                  <a:srgbClr val="0070C0"/>
                </a:solidFill>
              </a:rPr>
              <a:t>이미지 그리기가 완료되었는지 통보 받을 때 사용</a:t>
            </a:r>
            <a:r>
              <a:rPr lang="en-US" altLang="ko-KR" sz="1400" dirty="0">
                <a:solidFill>
                  <a:srgbClr val="0070C0"/>
                </a:solidFill>
              </a:rPr>
              <a:t>.</a:t>
            </a:r>
          </a:p>
          <a:p>
            <a:r>
              <a:rPr lang="en-US" altLang="ko-KR" sz="1400" dirty="0">
                <a:solidFill>
                  <a:srgbClr val="0070C0"/>
                </a:solidFill>
              </a:rPr>
              <a:t>  </a:t>
            </a:r>
            <a:r>
              <a:rPr lang="ko-KR" altLang="en-US" sz="1400" dirty="0">
                <a:solidFill>
                  <a:srgbClr val="0070C0"/>
                </a:solidFill>
              </a:rPr>
              <a:t>보통의 경우 </a:t>
            </a:r>
            <a:r>
              <a:rPr lang="en-US" altLang="ko-KR" sz="1400" dirty="0">
                <a:solidFill>
                  <a:srgbClr val="0070C0"/>
                </a:solidFill>
              </a:rPr>
              <a:t>this</a:t>
            </a:r>
            <a:r>
              <a:rPr lang="ko-KR" altLang="en-US" sz="1400" dirty="0">
                <a:solidFill>
                  <a:srgbClr val="0070C0"/>
                </a:solidFill>
              </a:rPr>
              <a:t>를 주거나 </a:t>
            </a:r>
            <a:r>
              <a:rPr lang="en-US" altLang="ko-KR" sz="1400" dirty="0">
                <a:solidFill>
                  <a:srgbClr val="0070C0"/>
                </a:solidFill>
              </a:rPr>
              <a:t>null</a:t>
            </a:r>
            <a:r>
              <a:rPr lang="ko-KR" altLang="en-US" sz="1400" dirty="0">
                <a:solidFill>
                  <a:srgbClr val="0070C0"/>
                </a:solidFill>
              </a:rPr>
              <a:t>을 주어 통보를 받지 않을 수 있음</a:t>
            </a:r>
          </a:p>
        </p:txBody>
      </p:sp>
    </p:spTree>
    <p:extLst>
      <p:ext uri="{BB962C8B-B14F-4D97-AF65-F5344CB8AC3E}">
        <p14:creationId xmlns:p14="http://schemas.microsoft.com/office/powerpoint/2010/main" val="5955309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이미지 그리기 샘플 코드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285720" y="1571612"/>
            <a:ext cx="4143404" cy="5241764"/>
          </a:xfrm>
        </p:spPr>
        <p:txBody>
          <a:bodyPr>
            <a:normAutofit fontScale="47500" lnSpcReduction="20000"/>
          </a:bodyPr>
          <a:lstStyle/>
          <a:p>
            <a:r>
              <a:rPr lang="ko-KR" altLang="en-US" dirty="0"/>
              <a:t>이미지 로딩 </a:t>
            </a:r>
            <a:r>
              <a:rPr lang="en-US" altLang="ko-KR" dirty="0"/>
              <a:t>: Image </a:t>
            </a:r>
            <a:r>
              <a:rPr lang="ko-KR" altLang="en-US" dirty="0"/>
              <a:t>객체 생성</a:t>
            </a:r>
            <a:endParaRPr lang="en-US" altLang="ko-KR" dirty="0"/>
          </a:p>
          <a:p>
            <a:pPr lvl="1">
              <a:buNone/>
            </a:pPr>
            <a:endParaRPr lang="en-US" altLang="ko-KR" dirty="0"/>
          </a:p>
          <a:p>
            <a:pPr lvl="1">
              <a:buNone/>
            </a:pPr>
            <a:endParaRPr lang="ko-KR" altLang="en-US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/>
              <a:t>원본 이미지를 </a:t>
            </a:r>
            <a:r>
              <a:rPr lang="en-US" altLang="ko-KR" dirty="0"/>
              <a:t>(20,20) </a:t>
            </a:r>
            <a:r>
              <a:rPr lang="ko-KR" altLang="en-US" dirty="0"/>
              <a:t>위치에 원본 크기로 그리기</a:t>
            </a:r>
            <a:endParaRPr lang="en-US" altLang="ko-KR" dirty="0"/>
          </a:p>
          <a:p>
            <a:pPr lvl="1"/>
            <a:r>
              <a:rPr lang="en-US" altLang="ko-KR" dirty="0"/>
              <a:t> </a:t>
            </a:r>
            <a:r>
              <a:rPr lang="ko-KR" altLang="en-US" dirty="0"/>
              <a:t>고정 크기임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원본 이미지를 </a:t>
            </a:r>
            <a:r>
              <a:rPr lang="en-US" altLang="ko-KR" dirty="0"/>
              <a:t>100x100 </a:t>
            </a:r>
            <a:r>
              <a:rPr lang="ko-KR" altLang="en-US" dirty="0"/>
              <a:t>크기로 조절하여 그리기</a:t>
            </a:r>
            <a:endParaRPr lang="en-US" altLang="ko-KR" dirty="0"/>
          </a:p>
          <a:p>
            <a:pPr lvl="1"/>
            <a:r>
              <a:rPr lang="ko-KR" altLang="en-US" dirty="0"/>
              <a:t>고정 크기임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원본 이미지를 패널에 꽉 차도록 그리기</a:t>
            </a:r>
            <a:endParaRPr lang="en-US" altLang="ko-KR" dirty="0"/>
          </a:p>
          <a:p>
            <a:pPr lvl="1"/>
            <a:r>
              <a:rPr lang="en-US" altLang="ko-KR" dirty="0" err="1"/>
              <a:t>JPanel</a:t>
            </a:r>
            <a:r>
              <a:rPr lang="ko-KR" altLang="en-US" dirty="0"/>
              <a:t>의 크기로 조절하여 그리기</a:t>
            </a:r>
            <a:endParaRPr lang="en-US" altLang="ko-KR" dirty="0"/>
          </a:p>
          <a:p>
            <a:pPr lvl="1"/>
            <a:r>
              <a:rPr lang="ko-KR" altLang="en-US" dirty="0"/>
              <a:t>가변 크기임</a:t>
            </a:r>
            <a:endParaRPr lang="en-US" altLang="ko-KR" dirty="0"/>
          </a:p>
          <a:p>
            <a:pPr lvl="2"/>
            <a:r>
              <a:rPr lang="en-US" altLang="ko-KR" dirty="0" err="1"/>
              <a:t>JPanel</a:t>
            </a:r>
            <a:r>
              <a:rPr lang="ko-KR" altLang="en-US" dirty="0"/>
              <a:t>의 크기가 변할 때마다 이미지의 크기도 따라서 변함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원본</a:t>
            </a:r>
            <a:r>
              <a:rPr lang="en-US" altLang="ko-KR" dirty="0"/>
              <a:t> </a:t>
            </a:r>
            <a:r>
              <a:rPr lang="ko-KR" altLang="en-US" dirty="0"/>
              <a:t>이미지의 </a:t>
            </a:r>
            <a:r>
              <a:rPr lang="en-US" altLang="ko-KR" dirty="0"/>
              <a:t>(50, 0)</a:t>
            </a:r>
            <a:r>
              <a:rPr lang="ko-KR" altLang="en-US" dirty="0"/>
              <a:t>에서 </a:t>
            </a:r>
            <a:r>
              <a:rPr lang="en-US" altLang="ko-KR" dirty="0"/>
              <a:t>(150,150) </a:t>
            </a:r>
            <a:r>
              <a:rPr lang="ko-KR" altLang="en-US" dirty="0"/>
              <a:t>사각형 부분을 </a:t>
            </a:r>
            <a:r>
              <a:rPr lang="en-US" altLang="ko-KR" dirty="0" err="1"/>
              <a:t>JPanel</a:t>
            </a:r>
            <a:r>
              <a:rPr lang="ko-KR" altLang="en-US" dirty="0"/>
              <a:t>의 </a:t>
            </a:r>
            <a:r>
              <a:rPr lang="en-US" altLang="ko-KR" dirty="0"/>
              <a:t>(20,20)</a:t>
            </a:r>
            <a:r>
              <a:rPr lang="ko-KR" altLang="en-US" dirty="0"/>
              <a:t>에서 </a:t>
            </a:r>
            <a:r>
              <a:rPr lang="en-US" altLang="ko-KR" dirty="0"/>
              <a:t>(250,100) </a:t>
            </a:r>
            <a:r>
              <a:rPr lang="ko-KR" altLang="en-US" dirty="0"/>
              <a:t>영역에 그리기</a:t>
            </a:r>
            <a:endParaRPr lang="en-US" altLang="ko-KR" dirty="0"/>
          </a:p>
          <a:p>
            <a:pPr lvl="1"/>
            <a:r>
              <a:rPr lang="ko-KR" altLang="en-US" dirty="0"/>
              <a:t>고정 크기임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429124" y="1340768"/>
            <a:ext cx="4429156" cy="83099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//</a:t>
            </a:r>
            <a:r>
              <a:rPr lang="ko-KR" altLang="en-US" sz="1200" dirty="0"/>
              <a:t>그리고자 하는 이미지가 </a:t>
            </a:r>
            <a:r>
              <a:rPr lang="en-US" altLang="ko-KR" sz="1200" dirty="0"/>
              <a:t>“image/image0.jpg”</a:t>
            </a:r>
            <a:r>
              <a:rPr lang="ko-KR" altLang="en-US" sz="1200" dirty="0"/>
              <a:t>인 경우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en-US" altLang="ko-KR" sz="1200" dirty="0" err="1"/>
              <a:t>ImageIcon</a:t>
            </a:r>
            <a:r>
              <a:rPr lang="en-US" altLang="ko-KR" sz="1200" dirty="0"/>
              <a:t> icon = new </a:t>
            </a:r>
            <a:r>
              <a:rPr lang="en-US" altLang="ko-KR" sz="1200" dirty="0" err="1"/>
              <a:t>ImageIcon</a:t>
            </a:r>
            <a:r>
              <a:rPr lang="en-US" altLang="ko-KR" sz="1200" dirty="0"/>
              <a:t>(“image/image0.jpg”);</a:t>
            </a:r>
          </a:p>
          <a:p>
            <a:r>
              <a:rPr lang="en-US" altLang="ko-KR" sz="1200" b="1" dirty="0">
                <a:solidFill>
                  <a:srgbClr val="FF0000"/>
                </a:solidFill>
              </a:rPr>
              <a:t>Image </a:t>
            </a:r>
            <a:r>
              <a:rPr lang="en-US" altLang="ko-KR" sz="1200" b="1" dirty="0" err="1">
                <a:solidFill>
                  <a:srgbClr val="FF0000"/>
                </a:solidFill>
              </a:rPr>
              <a:t>img</a:t>
            </a:r>
            <a:r>
              <a:rPr lang="en-US" altLang="ko-KR" sz="1200" b="1" dirty="0">
                <a:solidFill>
                  <a:srgbClr val="FF0000"/>
                </a:solidFill>
              </a:rPr>
              <a:t> = </a:t>
            </a:r>
            <a:r>
              <a:rPr lang="en-US" altLang="ko-KR" sz="1200" b="1" dirty="0" err="1">
                <a:solidFill>
                  <a:srgbClr val="FF0000"/>
                </a:solidFill>
              </a:rPr>
              <a:t>icon.getImage</a:t>
            </a:r>
            <a:r>
              <a:rPr lang="en-US" altLang="ko-KR" sz="1200" b="1" dirty="0">
                <a:solidFill>
                  <a:srgbClr val="FF0000"/>
                </a:solidFill>
              </a:rPr>
              <a:t>();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446072" y="2348880"/>
            <a:ext cx="4412207" cy="83099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public void </a:t>
            </a:r>
            <a:r>
              <a:rPr lang="en-US" altLang="ko-KR" sz="1200" dirty="0" err="1"/>
              <a:t>paintComponent</a:t>
            </a:r>
            <a:r>
              <a:rPr lang="en-US" altLang="ko-KR" sz="1200" dirty="0"/>
              <a:t>(Graphics g) {</a:t>
            </a:r>
          </a:p>
          <a:p>
            <a:r>
              <a:rPr lang="en-US" altLang="ko-KR" sz="1200" b="1" dirty="0"/>
              <a:t>    </a:t>
            </a:r>
            <a:r>
              <a:rPr lang="en-US" altLang="ko-KR" sz="1200" dirty="0" err="1"/>
              <a:t>super.paintComponent</a:t>
            </a:r>
            <a:r>
              <a:rPr lang="en-US" altLang="ko-KR" sz="1200" dirty="0"/>
              <a:t>(g);</a:t>
            </a:r>
          </a:p>
          <a:p>
            <a:r>
              <a:rPr lang="en-US" altLang="ko-KR" sz="1200" dirty="0">
                <a:solidFill>
                  <a:srgbClr val="FF0000"/>
                </a:solidFill>
              </a:rPr>
              <a:t>    </a:t>
            </a:r>
            <a:r>
              <a:rPr lang="en-US" altLang="ko-KR" sz="1200" b="1" dirty="0" err="1">
                <a:solidFill>
                  <a:srgbClr val="FF0000"/>
                </a:solidFill>
              </a:rPr>
              <a:t>g.drawImage</a:t>
            </a:r>
            <a:r>
              <a:rPr lang="en-US" altLang="ko-KR" sz="1200" b="1" dirty="0">
                <a:solidFill>
                  <a:srgbClr val="FF0000"/>
                </a:solidFill>
              </a:rPr>
              <a:t>(</a:t>
            </a:r>
            <a:r>
              <a:rPr lang="en-US" altLang="ko-KR" sz="1200" b="1" dirty="0" err="1">
                <a:solidFill>
                  <a:srgbClr val="FF0000"/>
                </a:solidFill>
              </a:rPr>
              <a:t>img</a:t>
            </a:r>
            <a:r>
              <a:rPr lang="en-US" altLang="ko-KR" sz="1200" b="1" dirty="0">
                <a:solidFill>
                  <a:srgbClr val="FF0000"/>
                </a:solidFill>
              </a:rPr>
              <a:t>, 20, 20, this);</a:t>
            </a:r>
          </a:p>
          <a:p>
            <a:r>
              <a:rPr lang="en-US" altLang="ko-KR" sz="1200" dirty="0"/>
              <a:t>}</a:t>
            </a:r>
            <a:endParaRPr lang="ko-KR" altLang="en-US" sz="1200" dirty="0"/>
          </a:p>
        </p:txBody>
      </p:sp>
      <p:sp>
        <p:nvSpPr>
          <p:cNvPr id="6" name="TextBox 5"/>
          <p:cNvSpPr txBox="1"/>
          <p:nvPr/>
        </p:nvSpPr>
        <p:spPr>
          <a:xfrm>
            <a:off x="4429124" y="3356992"/>
            <a:ext cx="4429156" cy="83099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public void </a:t>
            </a:r>
            <a:r>
              <a:rPr lang="en-US" altLang="ko-KR" sz="1200" dirty="0" err="1"/>
              <a:t>paintComponent</a:t>
            </a:r>
            <a:r>
              <a:rPr lang="en-US" altLang="ko-KR" sz="1200" dirty="0"/>
              <a:t>(Graphics g) {</a:t>
            </a:r>
          </a:p>
          <a:p>
            <a:r>
              <a:rPr lang="en-US" altLang="ko-KR" sz="1200" dirty="0"/>
              <a:t>    </a:t>
            </a:r>
            <a:r>
              <a:rPr lang="en-US" altLang="ko-KR" sz="1200" dirty="0" err="1"/>
              <a:t>super.paintComponent</a:t>
            </a:r>
            <a:r>
              <a:rPr lang="en-US" altLang="ko-KR" sz="1200" dirty="0"/>
              <a:t>(g);</a:t>
            </a:r>
          </a:p>
          <a:p>
            <a:r>
              <a:rPr lang="en-US" altLang="ko-KR" sz="1200" dirty="0"/>
              <a:t>    </a:t>
            </a:r>
            <a:r>
              <a:rPr lang="en-US" altLang="ko-KR" sz="1200" b="1" dirty="0" err="1"/>
              <a:t>g.drawImage</a:t>
            </a:r>
            <a:r>
              <a:rPr lang="en-US" altLang="ko-KR" sz="1200" b="1" dirty="0"/>
              <a:t>(</a:t>
            </a:r>
            <a:r>
              <a:rPr lang="en-US" altLang="ko-KR" sz="1200" b="1" dirty="0" err="1"/>
              <a:t>img</a:t>
            </a:r>
            <a:r>
              <a:rPr lang="en-US" altLang="ko-KR" sz="1200" b="1" dirty="0"/>
              <a:t>, 20, 20, 100, 100, this);</a:t>
            </a:r>
          </a:p>
          <a:p>
            <a:r>
              <a:rPr lang="en-US" altLang="ko-KR" sz="1200" dirty="0"/>
              <a:t>}</a:t>
            </a:r>
            <a:endParaRPr lang="ko-KR" alt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4429124" y="4365104"/>
            <a:ext cx="4429156" cy="83099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public void </a:t>
            </a:r>
            <a:r>
              <a:rPr lang="en-US" altLang="ko-KR" sz="1200" dirty="0" err="1"/>
              <a:t>paintComponent</a:t>
            </a:r>
            <a:r>
              <a:rPr lang="en-US" altLang="ko-KR" sz="1200" dirty="0"/>
              <a:t>(Graphics g) {</a:t>
            </a:r>
          </a:p>
          <a:p>
            <a:r>
              <a:rPr lang="en-US" altLang="ko-KR" sz="1200" dirty="0"/>
              <a:t>    </a:t>
            </a:r>
            <a:r>
              <a:rPr lang="en-US" altLang="ko-KR" sz="1200" dirty="0" err="1"/>
              <a:t>super.paintComponent</a:t>
            </a:r>
            <a:r>
              <a:rPr lang="en-US" altLang="ko-KR" sz="1200" dirty="0"/>
              <a:t>(g);</a:t>
            </a:r>
          </a:p>
          <a:p>
            <a:r>
              <a:rPr lang="en-US" altLang="ko-KR" sz="1200" dirty="0"/>
              <a:t>    </a:t>
            </a:r>
            <a:r>
              <a:rPr lang="en-US" altLang="ko-KR" sz="1200" b="1" dirty="0" err="1"/>
              <a:t>g.drawImage</a:t>
            </a:r>
            <a:r>
              <a:rPr lang="en-US" altLang="ko-KR" sz="1200" b="1" dirty="0"/>
              <a:t>(</a:t>
            </a:r>
            <a:r>
              <a:rPr lang="en-US" altLang="ko-KR" sz="1200" b="1" dirty="0" err="1"/>
              <a:t>img</a:t>
            </a:r>
            <a:r>
              <a:rPr lang="en-US" altLang="ko-KR" sz="1200" b="1" dirty="0"/>
              <a:t>, 0, 0, </a:t>
            </a:r>
            <a:r>
              <a:rPr lang="en-US" altLang="ko-KR" sz="1200" b="1" dirty="0" err="1"/>
              <a:t>getWidth</a:t>
            </a:r>
            <a:r>
              <a:rPr lang="en-US" altLang="ko-KR" sz="1200" b="1" dirty="0"/>
              <a:t>(), </a:t>
            </a:r>
            <a:r>
              <a:rPr lang="en-US" altLang="ko-KR" sz="1200" b="1" dirty="0" err="1"/>
              <a:t>getHeight</a:t>
            </a:r>
            <a:r>
              <a:rPr lang="en-US" altLang="ko-KR" sz="1200" b="1" dirty="0"/>
              <a:t>(), this);</a:t>
            </a:r>
          </a:p>
          <a:p>
            <a:r>
              <a:rPr lang="en-US" altLang="ko-KR" sz="1200" dirty="0"/>
              <a:t>}</a:t>
            </a:r>
            <a:endParaRPr lang="ko-KR" altLang="en-US" sz="1200" dirty="0"/>
          </a:p>
        </p:txBody>
      </p:sp>
      <p:sp>
        <p:nvSpPr>
          <p:cNvPr id="9" name="TextBox 8"/>
          <p:cNvSpPr txBox="1"/>
          <p:nvPr/>
        </p:nvSpPr>
        <p:spPr>
          <a:xfrm>
            <a:off x="4429124" y="5436674"/>
            <a:ext cx="4429156" cy="83099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public void </a:t>
            </a:r>
            <a:r>
              <a:rPr lang="en-US" altLang="ko-KR" sz="1200" dirty="0" err="1"/>
              <a:t>paintComponent</a:t>
            </a:r>
            <a:r>
              <a:rPr lang="en-US" altLang="ko-KR" sz="1200" dirty="0"/>
              <a:t>(Graphics g) {</a:t>
            </a:r>
          </a:p>
          <a:p>
            <a:r>
              <a:rPr lang="en-US" altLang="ko-KR" sz="1200" dirty="0"/>
              <a:t>    </a:t>
            </a:r>
            <a:r>
              <a:rPr lang="en-US" altLang="ko-KR" sz="1200" dirty="0" err="1"/>
              <a:t>super.paintComponent</a:t>
            </a:r>
            <a:r>
              <a:rPr lang="en-US" altLang="ko-KR" sz="1200" dirty="0"/>
              <a:t>(g);</a:t>
            </a:r>
          </a:p>
          <a:p>
            <a:r>
              <a:rPr lang="en-US" altLang="ko-KR" sz="1200" dirty="0"/>
              <a:t>    </a:t>
            </a:r>
            <a:r>
              <a:rPr lang="en-US" altLang="ko-KR" sz="1200" b="1" dirty="0" err="1"/>
              <a:t>g.drawImage</a:t>
            </a:r>
            <a:r>
              <a:rPr lang="en-US" altLang="ko-KR" sz="1200" b="1" dirty="0"/>
              <a:t>(</a:t>
            </a:r>
            <a:r>
              <a:rPr lang="en-US" altLang="ko-KR" sz="1200" b="1" dirty="0" err="1"/>
              <a:t>img</a:t>
            </a:r>
            <a:r>
              <a:rPr lang="en-US" altLang="ko-KR" sz="1200" b="1" dirty="0"/>
              <a:t>, 20,20,250,100,50,0,150,150, this);</a:t>
            </a:r>
          </a:p>
          <a:p>
            <a:r>
              <a:rPr lang="en-US" altLang="ko-KR" sz="1200" dirty="0"/>
              <a:t>}</a:t>
            </a:r>
            <a:endParaRPr lang="ko-KR" altLang="en-US" sz="1200" dirty="0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6"/>
          </p:nvPr>
        </p:nvSpPr>
        <p:spPr/>
        <p:txBody>
          <a:bodyPr>
            <a:normAutofit fontScale="2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82988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sz="3600" dirty="0"/>
              <a:t>Review : </a:t>
            </a:r>
            <a:r>
              <a:rPr lang="ko-KR" altLang="en-US" sz="3600" dirty="0"/>
              <a:t>일반적인 코드의 형태</a:t>
            </a:r>
          </a:p>
        </p:txBody>
      </p:sp>
      <p:pic>
        <p:nvPicPr>
          <p:cNvPr id="819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338" y="1552575"/>
            <a:ext cx="7137400" cy="160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392" y="3933056"/>
            <a:ext cx="7115175" cy="280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392" y="4215857"/>
            <a:ext cx="7107238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11560" y="3429000"/>
            <a:ext cx="6135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Graphics class: </a:t>
            </a:r>
            <a:r>
              <a:rPr lang="ko-KR" altLang="en-US" dirty="0"/>
              <a:t>그림을 그리는 </a:t>
            </a:r>
            <a:r>
              <a:rPr lang="ko-KR" altLang="en-US" dirty="0" err="1"/>
              <a:t>메소드</a:t>
            </a:r>
            <a:r>
              <a:rPr lang="ko-KR" altLang="en-US" dirty="0"/>
              <a:t> 들이 정의되어 있음</a:t>
            </a:r>
            <a:r>
              <a:rPr lang="en-US" altLang="ko-KR" dirty="0"/>
              <a:t>:</a:t>
            </a:r>
            <a:endParaRPr lang="ko-KR" altLang="en-US" dirty="0"/>
          </a:p>
        </p:txBody>
      </p:sp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392" y="4509120"/>
            <a:ext cx="3385321" cy="2045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506453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994" y="2650907"/>
            <a:ext cx="2765260" cy="3810000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 </a:t>
            </a:r>
            <a:r>
              <a:rPr lang="en-US" altLang="ko-KR" dirty="0"/>
              <a:t>12-6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이미지 그리기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3696942" y="2001029"/>
            <a:ext cx="5107438" cy="452431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import </a:t>
            </a:r>
            <a:r>
              <a:rPr lang="en-US" altLang="ko-KR" sz="1200" dirty="0" err="1"/>
              <a:t>javax.swing</a:t>
            </a:r>
            <a:r>
              <a:rPr lang="en-US" altLang="ko-KR" sz="1200" dirty="0"/>
              <a:t>.*;</a:t>
            </a:r>
          </a:p>
          <a:p>
            <a:pPr defTabSz="180000"/>
            <a:r>
              <a:rPr lang="en-US" altLang="ko-KR" sz="1200" dirty="0"/>
              <a:t>import </a:t>
            </a:r>
            <a:r>
              <a:rPr lang="en-US" altLang="ko-KR" sz="1200" dirty="0" err="1"/>
              <a:t>java.awt</a:t>
            </a:r>
            <a:r>
              <a:rPr lang="en-US" altLang="ko-KR" sz="1200" dirty="0"/>
              <a:t>.*;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b="1" dirty="0"/>
              <a:t>public class GraphicsDrawImageEx1 extends </a:t>
            </a:r>
            <a:r>
              <a:rPr lang="en-US" altLang="ko-KR" sz="1200" b="1" dirty="0" err="1"/>
              <a:t>JFrame</a:t>
            </a:r>
            <a:r>
              <a:rPr lang="en-US" altLang="ko-KR" sz="1200" b="1" dirty="0"/>
              <a:t>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/>
              <a:t>	private </a:t>
            </a:r>
            <a:r>
              <a:rPr lang="en-US" altLang="ko-KR" sz="1200" dirty="0" err="1"/>
              <a:t>MyPanel</a:t>
            </a:r>
            <a:r>
              <a:rPr lang="en-US" altLang="ko-KR" sz="1200" dirty="0"/>
              <a:t> panel = </a:t>
            </a:r>
            <a:r>
              <a:rPr lang="en-US" altLang="ko-KR" sz="1200" b="1" dirty="0"/>
              <a:t>new </a:t>
            </a:r>
            <a:r>
              <a:rPr lang="en-US" altLang="ko-KR" sz="1200" b="1" dirty="0" err="1"/>
              <a:t>MyPanel</a:t>
            </a:r>
            <a:r>
              <a:rPr lang="en-US" altLang="ko-KR" sz="1200" b="1" dirty="0"/>
              <a:t>();</a:t>
            </a:r>
          </a:p>
          <a:p>
            <a:pPr defTabSz="180000"/>
            <a:r>
              <a:rPr lang="en-US" altLang="ko-KR" sz="1200" dirty="0"/>
              <a:t>	public GraphicsDrawImageEx1() {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setTitle</a:t>
            </a:r>
            <a:r>
              <a:rPr lang="en-US" altLang="ko-KR" sz="1200" dirty="0"/>
              <a:t>("</a:t>
            </a:r>
            <a:r>
              <a:rPr lang="ko-KR" altLang="en-US" sz="1200" dirty="0"/>
              <a:t>원본 크기로 원하는 위치에 이미지 그리기</a:t>
            </a:r>
            <a:r>
              <a:rPr lang="en-US" altLang="ko-KR" sz="1200" dirty="0"/>
              <a:t>");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setDefaultCloseOperation</a:t>
            </a:r>
            <a:r>
              <a:rPr lang="en-US" altLang="ko-KR" sz="1200" dirty="0"/>
              <a:t>(</a:t>
            </a:r>
            <a:r>
              <a:rPr lang="en-US" altLang="ko-KR" sz="1200" dirty="0" err="1"/>
              <a:t>JFrame.EXIT_ON_CLOSE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b="1" dirty="0" err="1"/>
              <a:t>setContentPane</a:t>
            </a:r>
            <a:r>
              <a:rPr lang="en-US" altLang="ko-KR" sz="1200" b="1" dirty="0"/>
              <a:t>(panel);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setSize</a:t>
            </a:r>
            <a:r>
              <a:rPr lang="en-US" altLang="ko-KR" sz="1200" dirty="0"/>
              <a:t>(300, 420);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setVisible</a:t>
            </a:r>
            <a:r>
              <a:rPr lang="en-US" altLang="ko-KR" sz="1200" dirty="0"/>
              <a:t>(true);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b="1" dirty="0"/>
              <a:t>	class </a:t>
            </a:r>
            <a:r>
              <a:rPr lang="en-US" altLang="ko-KR" sz="1200" b="1" dirty="0" err="1"/>
              <a:t>MyPanel</a:t>
            </a:r>
            <a:r>
              <a:rPr lang="en-US" altLang="ko-KR" sz="1200" b="1" dirty="0"/>
              <a:t> extends </a:t>
            </a:r>
            <a:r>
              <a:rPr lang="en-US" altLang="ko-KR" sz="1200" b="1" dirty="0" err="1"/>
              <a:t>JPanel</a:t>
            </a:r>
            <a:r>
              <a:rPr lang="en-US" altLang="ko-KR" sz="1200" b="1" dirty="0"/>
              <a:t>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/>
              <a:t>		private </a:t>
            </a:r>
            <a:r>
              <a:rPr lang="en-US" altLang="ko-KR" sz="1200" dirty="0" err="1"/>
              <a:t>ImageIcon</a:t>
            </a:r>
            <a:r>
              <a:rPr lang="en-US" altLang="ko-KR" sz="1200" dirty="0"/>
              <a:t> icon = new </a:t>
            </a:r>
            <a:r>
              <a:rPr lang="en-US" altLang="ko-KR" sz="1200" dirty="0" err="1"/>
              <a:t>ImageIcon</a:t>
            </a:r>
            <a:r>
              <a:rPr lang="en-US" altLang="ko-KR" sz="1200" dirty="0"/>
              <a:t>("images/image0.jpg");</a:t>
            </a:r>
          </a:p>
          <a:p>
            <a:pPr defTabSz="180000"/>
            <a:r>
              <a:rPr lang="en-US" altLang="ko-KR" sz="1200" dirty="0"/>
              <a:t>		private Image </a:t>
            </a:r>
            <a:r>
              <a:rPr lang="en-US" altLang="ko-KR" sz="1200" dirty="0" err="1"/>
              <a:t>img</a:t>
            </a:r>
            <a:r>
              <a:rPr lang="en-US" altLang="ko-KR" sz="1200" dirty="0"/>
              <a:t> = </a:t>
            </a:r>
            <a:r>
              <a:rPr lang="en-US" altLang="ko-KR" sz="1200" dirty="0" err="1"/>
              <a:t>icon.getImage</a:t>
            </a:r>
            <a:r>
              <a:rPr lang="en-US" altLang="ko-KR" sz="1200" dirty="0"/>
              <a:t>(); // </a:t>
            </a:r>
            <a:r>
              <a:rPr lang="ko-KR" altLang="en-US" sz="1200" dirty="0"/>
              <a:t>이미지 객체</a:t>
            </a:r>
          </a:p>
          <a:p>
            <a:pPr defTabSz="180000"/>
            <a:r>
              <a:rPr lang="en-US" altLang="ko-KR" sz="1200" dirty="0"/>
              <a:t>		public void </a:t>
            </a:r>
            <a:r>
              <a:rPr lang="en-US" altLang="ko-KR" sz="1200" dirty="0" err="1"/>
              <a:t>paintComponent</a:t>
            </a:r>
            <a:r>
              <a:rPr lang="en-US" altLang="ko-KR" sz="1200" dirty="0"/>
              <a:t>(Graphics g) {</a:t>
            </a:r>
          </a:p>
          <a:p>
            <a:pPr defTabSz="180000"/>
            <a:r>
              <a:rPr lang="en-US" altLang="ko-KR" sz="1200" dirty="0"/>
              <a:t>			</a:t>
            </a:r>
            <a:r>
              <a:rPr lang="en-US" altLang="ko-KR" sz="1200" dirty="0" err="1"/>
              <a:t>super.paintComponent</a:t>
            </a:r>
            <a:r>
              <a:rPr lang="en-US" altLang="ko-KR" sz="1200" dirty="0"/>
              <a:t>(g);</a:t>
            </a:r>
          </a:p>
          <a:p>
            <a:pPr defTabSz="180000"/>
            <a:r>
              <a:rPr lang="en-US" altLang="ko-KR" sz="1200" dirty="0"/>
              <a:t>			</a:t>
            </a:r>
            <a:r>
              <a:rPr lang="en-US" altLang="ko-KR" sz="1200" b="1" dirty="0" err="1"/>
              <a:t>g.drawImage</a:t>
            </a:r>
            <a:r>
              <a:rPr lang="en-US" altLang="ko-KR" sz="1200" b="1" dirty="0"/>
              <a:t>(</a:t>
            </a:r>
            <a:r>
              <a:rPr lang="en-US" altLang="ko-KR" sz="1200" b="1" dirty="0" err="1"/>
              <a:t>img</a:t>
            </a:r>
            <a:r>
              <a:rPr lang="en-US" altLang="ko-KR" sz="1200" b="1" dirty="0"/>
              <a:t>, 20, 20, this);</a:t>
            </a:r>
          </a:p>
          <a:p>
            <a:pPr defTabSz="180000"/>
            <a:r>
              <a:rPr lang="en-US" altLang="ko-KR" sz="1200" dirty="0"/>
              <a:t>		}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dirty="0"/>
              <a:t>	public static void main(String 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pPr defTabSz="180000"/>
            <a:r>
              <a:rPr lang="en-US" altLang="ko-KR" sz="1200" dirty="0"/>
              <a:t>		new GraphicsDrawImageEx1();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dirty="0"/>
              <a:t>}</a:t>
            </a:r>
            <a:endParaRPr lang="ko-KR" altLang="en-US" sz="1200" dirty="0"/>
          </a:p>
        </p:txBody>
      </p:sp>
      <p:cxnSp>
        <p:nvCxnSpPr>
          <p:cNvPr id="7" name="직선 화살표 연결선 6"/>
          <p:cNvCxnSpPr/>
          <p:nvPr/>
        </p:nvCxnSpPr>
        <p:spPr>
          <a:xfrm rot="5400000">
            <a:off x="696566" y="2358219"/>
            <a:ext cx="857256" cy="57150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339508" y="2001029"/>
            <a:ext cx="7970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(20,20)</a:t>
            </a:r>
            <a:endParaRPr lang="ko-KR" altLang="en-US" sz="1600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30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524674" y="1328301"/>
            <a:ext cx="836780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JPanel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을 상속받아 </a:t>
            </a:r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MyPanel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을 만들고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아래의 그림과 같이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"images/image0.jpg"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파일의 이미지를</a:t>
            </a:r>
          </a:p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패널의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(20, 20)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위치에 원본 크기로 그리는 프로그램을 작성하라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9705775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sz="2400" dirty="0"/>
              <a:t>예제 </a:t>
            </a:r>
            <a:r>
              <a:rPr lang="en-US" altLang="ko-KR" sz="2400" dirty="0"/>
              <a:t>12-7 : </a:t>
            </a:r>
            <a:r>
              <a:rPr lang="en-US" altLang="ko-KR" sz="2400" dirty="0" err="1"/>
              <a:t>JPanel</a:t>
            </a:r>
            <a:r>
              <a:rPr lang="ko-KR" altLang="en-US" sz="2400" dirty="0"/>
              <a:t>로 만든 패널에 </a:t>
            </a:r>
            <a:r>
              <a:rPr lang="ko-KR" altLang="en-US" sz="2400" dirty="0" err="1"/>
              <a:t>꽉차도록</a:t>
            </a:r>
            <a:r>
              <a:rPr lang="ko-KR" altLang="en-US" sz="2400" dirty="0"/>
              <a:t> 이미지 그리기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31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4067944" y="1988840"/>
            <a:ext cx="4933212" cy="452431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import </a:t>
            </a:r>
            <a:r>
              <a:rPr lang="en-US" altLang="ko-KR" sz="1200" dirty="0" err="1"/>
              <a:t>javax.swing</a:t>
            </a:r>
            <a:r>
              <a:rPr lang="en-US" altLang="ko-KR" sz="1200" dirty="0"/>
              <a:t>.*;</a:t>
            </a:r>
          </a:p>
          <a:p>
            <a:pPr defTabSz="180000"/>
            <a:r>
              <a:rPr lang="en-US" altLang="ko-KR" sz="1200" dirty="0"/>
              <a:t>import </a:t>
            </a:r>
            <a:r>
              <a:rPr lang="en-US" altLang="ko-KR" sz="1200" dirty="0" err="1"/>
              <a:t>java.awt</a:t>
            </a:r>
            <a:r>
              <a:rPr lang="en-US" altLang="ko-KR" sz="1200" dirty="0"/>
              <a:t>.*;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b="1" dirty="0"/>
              <a:t>public class GraphicsDrawImageEx2 extends </a:t>
            </a:r>
            <a:r>
              <a:rPr lang="en-US" altLang="ko-KR" sz="1200" b="1" dirty="0" err="1"/>
              <a:t>JFrame</a:t>
            </a:r>
            <a:r>
              <a:rPr lang="en-US" altLang="ko-KR" sz="1200" b="1" dirty="0"/>
              <a:t>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/>
              <a:t>	private </a:t>
            </a:r>
            <a:r>
              <a:rPr lang="en-US" altLang="ko-KR" sz="1200" dirty="0" err="1"/>
              <a:t>MyPanel</a:t>
            </a:r>
            <a:r>
              <a:rPr lang="en-US" altLang="ko-KR" sz="1200" dirty="0"/>
              <a:t> panel = </a:t>
            </a:r>
            <a:r>
              <a:rPr lang="en-US" altLang="ko-KR" sz="1200" b="1" dirty="0"/>
              <a:t>new </a:t>
            </a:r>
            <a:r>
              <a:rPr lang="en-US" altLang="ko-KR" sz="1200" b="1" dirty="0" err="1"/>
              <a:t>MyPanel</a:t>
            </a:r>
            <a:r>
              <a:rPr lang="en-US" altLang="ko-KR" sz="1200" b="1" dirty="0"/>
              <a:t>();</a:t>
            </a:r>
          </a:p>
          <a:p>
            <a:pPr defTabSz="180000"/>
            <a:r>
              <a:rPr lang="en-US" altLang="ko-KR" sz="1200" dirty="0"/>
              <a:t>	public GraphicsDrawImageEx2() {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setTitle</a:t>
            </a:r>
            <a:r>
              <a:rPr lang="en-US" altLang="ko-KR" sz="1200" dirty="0"/>
              <a:t>("</a:t>
            </a:r>
            <a:r>
              <a:rPr lang="ko-KR" altLang="en-US" sz="1200" dirty="0"/>
              <a:t>패널의 크기에 맞추어 이미지 그리기</a:t>
            </a:r>
            <a:r>
              <a:rPr lang="en-US" altLang="ko-KR" sz="1200" dirty="0"/>
              <a:t>");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setDefaultCloseOperation</a:t>
            </a:r>
            <a:r>
              <a:rPr lang="en-US" altLang="ko-KR" sz="1200" dirty="0"/>
              <a:t>(</a:t>
            </a:r>
            <a:r>
              <a:rPr lang="en-US" altLang="ko-KR" sz="1200" dirty="0" err="1"/>
              <a:t>JFrame.EXIT_ON_CLOSE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b="1" dirty="0" err="1"/>
              <a:t>setContentPane</a:t>
            </a:r>
            <a:r>
              <a:rPr lang="en-US" altLang="ko-KR" sz="1200" b="1" dirty="0"/>
              <a:t>(panel);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setSize</a:t>
            </a:r>
            <a:r>
              <a:rPr lang="en-US" altLang="ko-KR" sz="1200" dirty="0"/>
              <a:t>(200, 300);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setVisible</a:t>
            </a:r>
            <a:r>
              <a:rPr lang="en-US" altLang="ko-KR" sz="1200" dirty="0"/>
              <a:t>(true);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b="1" dirty="0"/>
              <a:t>	class </a:t>
            </a:r>
            <a:r>
              <a:rPr lang="en-US" altLang="ko-KR" sz="1200" b="1" dirty="0" err="1"/>
              <a:t>MyPanel</a:t>
            </a:r>
            <a:r>
              <a:rPr lang="en-US" altLang="ko-KR" sz="1200" b="1" dirty="0"/>
              <a:t> extends </a:t>
            </a:r>
            <a:r>
              <a:rPr lang="en-US" altLang="ko-KR" sz="1200" b="1" dirty="0" err="1"/>
              <a:t>JPanel</a:t>
            </a:r>
            <a:r>
              <a:rPr lang="en-US" altLang="ko-KR" sz="1200" b="1" dirty="0"/>
              <a:t>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/>
              <a:t>		private </a:t>
            </a:r>
            <a:r>
              <a:rPr lang="en-US" altLang="ko-KR" sz="1200" dirty="0" err="1"/>
              <a:t>ImageIcon</a:t>
            </a:r>
            <a:r>
              <a:rPr lang="en-US" altLang="ko-KR" sz="1200" dirty="0"/>
              <a:t> icon = new </a:t>
            </a:r>
            <a:r>
              <a:rPr lang="en-US" altLang="ko-KR" sz="1200" dirty="0" err="1"/>
              <a:t>ImageIcon</a:t>
            </a:r>
            <a:r>
              <a:rPr lang="en-US" altLang="ko-KR" sz="1200" dirty="0"/>
              <a:t>("images/image0.jpg");</a:t>
            </a:r>
          </a:p>
          <a:p>
            <a:pPr defTabSz="180000"/>
            <a:r>
              <a:rPr lang="en-US" altLang="ko-KR" sz="1200" dirty="0"/>
              <a:t>		private Image </a:t>
            </a:r>
            <a:r>
              <a:rPr lang="en-US" altLang="ko-KR" sz="1200" dirty="0" err="1"/>
              <a:t>img</a:t>
            </a:r>
            <a:r>
              <a:rPr lang="en-US" altLang="ko-KR" sz="1200" dirty="0"/>
              <a:t> = </a:t>
            </a:r>
            <a:r>
              <a:rPr lang="en-US" altLang="ko-KR" sz="1200" dirty="0" err="1"/>
              <a:t>icon.getImage</a:t>
            </a:r>
            <a:r>
              <a:rPr lang="en-US" altLang="ko-KR" sz="1200" dirty="0"/>
              <a:t>(); // </a:t>
            </a:r>
            <a:r>
              <a:rPr lang="ko-KR" altLang="en-US" sz="1200" dirty="0"/>
              <a:t>이미지 객체</a:t>
            </a:r>
          </a:p>
          <a:p>
            <a:pPr defTabSz="180000"/>
            <a:r>
              <a:rPr lang="en-US" altLang="ko-KR" sz="1200" dirty="0"/>
              <a:t>		public void </a:t>
            </a:r>
            <a:r>
              <a:rPr lang="en-US" altLang="ko-KR" sz="1200" dirty="0" err="1"/>
              <a:t>paintComponent</a:t>
            </a:r>
            <a:r>
              <a:rPr lang="en-US" altLang="ko-KR" sz="1200" dirty="0"/>
              <a:t>(Graphics g) {</a:t>
            </a:r>
          </a:p>
          <a:p>
            <a:pPr defTabSz="180000"/>
            <a:r>
              <a:rPr lang="en-US" altLang="ko-KR" sz="1200" dirty="0"/>
              <a:t>			</a:t>
            </a:r>
            <a:r>
              <a:rPr lang="en-US" altLang="ko-KR" sz="1200" dirty="0" err="1"/>
              <a:t>super.paintComponent</a:t>
            </a:r>
            <a:r>
              <a:rPr lang="en-US" altLang="ko-KR" sz="1200" dirty="0"/>
              <a:t>(g);</a:t>
            </a:r>
          </a:p>
          <a:p>
            <a:pPr defTabSz="180000"/>
            <a:r>
              <a:rPr lang="en-US" altLang="ko-KR" sz="1200" dirty="0"/>
              <a:t>			</a:t>
            </a:r>
            <a:r>
              <a:rPr lang="en-US" altLang="ko-KR" sz="1200" b="1" dirty="0" err="1"/>
              <a:t>g.drawImage</a:t>
            </a:r>
            <a:r>
              <a:rPr lang="en-US" altLang="ko-KR" sz="1200" b="1" dirty="0"/>
              <a:t>(</a:t>
            </a:r>
            <a:r>
              <a:rPr lang="en-US" altLang="ko-KR" sz="1200" b="1" dirty="0" err="1"/>
              <a:t>img</a:t>
            </a:r>
            <a:r>
              <a:rPr lang="en-US" altLang="ko-KR" sz="1200" b="1" dirty="0"/>
              <a:t>, 0, 0, </a:t>
            </a:r>
            <a:r>
              <a:rPr lang="en-US" altLang="ko-KR" sz="1200" b="1" dirty="0" err="1"/>
              <a:t>getWidth</a:t>
            </a:r>
            <a:r>
              <a:rPr lang="en-US" altLang="ko-KR" sz="1200" b="1" dirty="0"/>
              <a:t>(), </a:t>
            </a:r>
            <a:r>
              <a:rPr lang="en-US" altLang="ko-KR" sz="1200" b="1" dirty="0" err="1"/>
              <a:t>getHeight</a:t>
            </a:r>
            <a:r>
              <a:rPr lang="en-US" altLang="ko-KR" sz="1200" b="1" dirty="0"/>
              <a:t>(), this);</a:t>
            </a:r>
          </a:p>
          <a:p>
            <a:pPr defTabSz="180000"/>
            <a:r>
              <a:rPr lang="en-US" altLang="ko-KR" sz="1200" dirty="0"/>
              <a:t>		}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dirty="0"/>
              <a:t>	public static void main(String 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pPr defTabSz="180000"/>
            <a:r>
              <a:rPr lang="en-US" altLang="ko-KR" sz="1200" dirty="0"/>
              <a:t>		new GraphicsDrawImageEx2();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dirty="0"/>
              <a:t>}</a:t>
            </a:r>
            <a:endParaRPr lang="ko-KR" altLang="en-US" sz="12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93" y="1911006"/>
            <a:ext cx="1985126" cy="314096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5121338"/>
            <a:ext cx="3368285" cy="1391817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524674" y="1281336"/>
            <a:ext cx="829579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  <a:latin typeface="+mn-ea"/>
              </a:rPr>
              <a:t>JPanel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을 상속받아 </a:t>
            </a:r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  <a:latin typeface="+mn-ea"/>
              </a:rPr>
              <a:t>MyPanel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을 만들고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,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아래의 그림과 같이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"images/image0.jpg"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파일의 이미지를</a:t>
            </a:r>
          </a:p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패널에 꽉 차도록 그리는 프로그램을 작성하라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99081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531" y="1605136"/>
            <a:ext cx="2133600" cy="304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632" y="4025530"/>
            <a:ext cx="2638511" cy="270892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sz="2800" dirty="0"/>
              <a:t>예제 </a:t>
            </a:r>
            <a:r>
              <a:rPr lang="en-US" altLang="ko-KR" sz="2800" dirty="0"/>
              <a:t>12-7 : </a:t>
            </a:r>
            <a:r>
              <a:rPr lang="ko-KR" altLang="en-US" sz="2800" dirty="0"/>
              <a:t>이미지의 일부분 </a:t>
            </a:r>
            <a:r>
              <a:rPr lang="ko-KR" altLang="en-US" sz="2800" dirty="0" err="1"/>
              <a:t>크기조절하여</a:t>
            </a:r>
            <a:r>
              <a:rPr lang="ko-KR" altLang="en-US" sz="2800" dirty="0"/>
              <a:t> 그리기</a:t>
            </a:r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>
          <a:xfrm>
            <a:off x="-8725" y="2141109"/>
            <a:ext cx="533400" cy="244476"/>
          </a:xfrm>
        </p:spPr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32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3789982" y="1630396"/>
            <a:ext cx="5054408" cy="489364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import </a:t>
            </a:r>
            <a:r>
              <a:rPr lang="en-US" altLang="ko-KR" sz="1200" dirty="0" err="1"/>
              <a:t>javax.swing</a:t>
            </a:r>
            <a:r>
              <a:rPr lang="en-US" altLang="ko-KR" sz="1200" dirty="0"/>
              <a:t>.*;</a:t>
            </a:r>
          </a:p>
          <a:p>
            <a:pPr defTabSz="180000"/>
            <a:r>
              <a:rPr lang="en-US" altLang="ko-KR" sz="1200" dirty="0"/>
              <a:t>import </a:t>
            </a:r>
            <a:r>
              <a:rPr lang="en-US" altLang="ko-KR" sz="1200" dirty="0" err="1"/>
              <a:t>java.awt</a:t>
            </a:r>
            <a:r>
              <a:rPr lang="en-US" altLang="ko-KR" sz="1200" dirty="0"/>
              <a:t>.*;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b="1" dirty="0"/>
              <a:t>public class GraphicsDrawImageEx3 extends </a:t>
            </a:r>
            <a:r>
              <a:rPr lang="en-US" altLang="ko-KR" sz="1200" b="1" dirty="0" err="1"/>
              <a:t>JFrame</a:t>
            </a:r>
            <a:r>
              <a:rPr lang="en-US" altLang="ko-KR" sz="1200" b="1" dirty="0"/>
              <a:t>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/>
              <a:t>	private </a:t>
            </a:r>
            <a:r>
              <a:rPr lang="en-US" altLang="ko-KR" sz="1200" dirty="0" err="1"/>
              <a:t>MyPanel</a:t>
            </a:r>
            <a:r>
              <a:rPr lang="en-US" altLang="ko-KR" sz="1200" dirty="0"/>
              <a:t> panel = </a:t>
            </a:r>
            <a:r>
              <a:rPr lang="en-US" altLang="ko-KR" sz="1200" b="1" dirty="0"/>
              <a:t>new </a:t>
            </a:r>
            <a:r>
              <a:rPr lang="en-US" altLang="ko-KR" sz="1200" b="1" dirty="0" err="1"/>
              <a:t>MyPanel</a:t>
            </a:r>
            <a:r>
              <a:rPr lang="en-US" altLang="ko-KR" sz="1200" b="1" dirty="0"/>
              <a:t>();</a:t>
            </a:r>
          </a:p>
          <a:p>
            <a:pPr defTabSz="180000"/>
            <a:endParaRPr lang="en-US" altLang="ko-KR" sz="1200" b="1" dirty="0"/>
          </a:p>
          <a:p>
            <a:pPr defTabSz="180000"/>
            <a:r>
              <a:rPr lang="en-US" altLang="ko-KR" sz="1200" dirty="0"/>
              <a:t>	public GraphicsDrawImageEx3() {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setTitle</a:t>
            </a:r>
            <a:r>
              <a:rPr lang="en-US" altLang="ko-KR" sz="1200" dirty="0"/>
              <a:t>("</a:t>
            </a:r>
            <a:r>
              <a:rPr lang="ko-KR" altLang="en-US" sz="1200" dirty="0"/>
              <a:t>이미지 일부분을 크기 조절하여 그리기</a:t>
            </a:r>
            <a:r>
              <a:rPr lang="en-US" altLang="ko-KR" sz="1200" dirty="0"/>
              <a:t>");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setDefaultCloseOperation</a:t>
            </a:r>
            <a:r>
              <a:rPr lang="en-US" altLang="ko-KR" sz="1200" dirty="0"/>
              <a:t>(</a:t>
            </a:r>
            <a:r>
              <a:rPr lang="en-US" altLang="ko-KR" sz="1200" dirty="0" err="1"/>
              <a:t>JFrame.EXIT_ON_CLOSE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b="1" dirty="0" err="1"/>
              <a:t>setContentPane</a:t>
            </a:r>
            <a:r>
              <a:rPr lang="en-US" altLang="ko-KR" sz="1200" b="1" dirty="0"/>
              <a:t>(panel);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setSize</a:t>
            </a:r>
            <a:r>
              <a:rPr lang="en-US" altLang="ko-KR" sz="1200" dirty="0"/>
              <a:t>(300, 300);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setVisible</a:t>
            </a:r>
            <a:r>
              <a:rPr lang="en-US" altLang="ko-KR" sz="1200" dirty="0"/>
              <a:t>(true);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/>
              <a:t>class </a:t>
            </a:r>
            <a:r>
              <a:rPr lang="en-US" altLang="ko-KR" sz="1200" b="1" dirty="0" err="1"/>
              <a:t>MyPanel</a:t>
            </a:r>
            <a:r>
              <a:rPr lang="en-US" altLang="ko-KR" sz="1200" b="1" dirty="0"/>
              <a:t> extends </a:t>
            </a:r>
            <a:r>
              <a:rPr lang="en-US" altLang="ko-KR" sz="1200" b="1" dirty="0" err="1"/>
              <a:t>JPanel</a:t>
            </a:r>
            <a:r>
              <a:rPr lang="en-US" altLang="ko-KR" sz="1200" b="1" dirty="0"/>
              <a:t>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/>
              <a:t>		private </a:t>
            </a:r>
            <a:r>
              <a:rPr lang="en-US" altLang="ko-KR" sz="1200" dirty="0" err="1"/>
              <a:t>ImageIcon</a:t>
            </a:r>
            <a:r>
              <a:rPr lang="en-US" altLang="ko-KR" sz="1200" dirty="0"/>
              <a:t> icon = new </a:t>
            </a:r>
            <a:r>
              <a:rPr lang="en-US" altLang="ko-KR" sz="1200" dirty="0" err="1"/>
              <a:t>ImageIcon</a:t>
            </a:r>
            <a:r>
              <a:rPr lang="en-US" altLang="ko-KR" sz="1200" dirty="0"/>
              <a:t>("images/image0.jpg");</a:t>
            </a:r>
          </a:p>
          <a:p>
            <a:pPr defTabSz="180000"/>
            <a:r>
              <a:rPr lang="en-US" altLang="ko-KR" sz="1200" dirty="0"/>
              <a:t>		private Image </a:t>
            </a:r>
            <a:r>
              <a:rPr lang="en-US" altLang="ko-KR" sz="1200" dirty="0" err="1"/>
              <a:t>img</a:t>
            </a:r>
            <a:r>
              <a:rPr lang="en-US" altLang="ko-KR" sz="1200" dirty="0"/>
              <a:t> = </a:t>
            </a:r>
            <a:r>
              <a:rPr lang="en-US" altLang="ko-KR" sz="1200" dirty="0" err="1"/>
              <a:t>icon.getImage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/>
              <a:t>		public void </a:t>
            </a:r>
            <a:r>
              <a:rPr lang="en-US" altLang="ko-KR" sz="1200" dirty="0" err="1"/>
              <a:t>paintComponent</a:t>
            </a:r>
            <a:r>
              <a:rPr lang="en-US" altLang="ko-KR" sz="1200" dirty="0"/>
              <a:t>(Graphics g) {</a:t>
            </a:r>
          </a:p>
          <a:p>
            <a:pPr defTabSz="180000"/>
            <a:r>
              <a:rPr lang="en-US" altLang="ko-KR" sz="1200" dirty="0"/>
              <a:t>			</a:t>
            </a:r>
            <a:r>
              <a:rPr lang="en-US" altLang="ko-KR" sz="1200" dirty="0" err="1"/>
              <a:t>super.paintComponent</a:t>
            </a:r>
            <a:r>
              <a:rPr lang="en-US" altLang="ko-KR" sz="1200" dirty="0"/>
              <a:t>(g);</a:t>
            </a:r>
          </a:p>
          <a:p>
            <a:pPr defTabSz="180000"/>
            <a:r>
              <a:rPr lang="en-US" altLang="ko-KR" sz="1200" dirty="0"/>
              <a:t>			</a:t>
            </a:r>
            <a:r>
              <a:rPr lang="en-US" altLang="ko-KR" sz="1200" b="1" dirty="0" err="1"/>
              <a:t>g.drawImage</a:t>
            </a:r>
            <a:r>
              <a:rPr lang="en-US" altLang="ko-KR" sz="1200" b="1" dirty="0"/>
              <a:t>(</a:t>
            </a:r>
            <a:r>
              <a:rPr lang="en-US" altLang="ko-KR" sz="1200" b="1" dirty="0" err="1"/>
              <a:t>img</a:t>
            </a:r>
            <a:r>
              <a:rPr lang="en-US" altLang="ko-KR" sz="1200" b="1" dirty="0"/>
              <a:t>, 20, 20, 250, 100, 100, 50, 200, 200, this);</a:t>
            </a:r>
          </a:p>
          <a:p>
            <a:pPr defTabSz="180000"/>
            <a:r>
              <a:rPr lang="en-US" altLang="ko-KR" sz="1200" dirty="0"/>
              <a:t>		}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dirty="0"/>
              <a:t>	public static void main(String 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pPr defTabSz="180000"/>
            <a:r>
              <a:rPr lang="en-US" altLang="ko-KR" sz="1200" dirty="0"/>
              <a:t>		new GraphicsDrawImageEx3();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dirty="0"/>
              <a:t>}</a:t>
            </a:r>
            <a:endParaRPr lang="ko-KR" alt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312189" y="4293096"/>
            <a:ext cx="6415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(20,20)</a:t>
            </a:r>
            <a:endParaRPr lang="ko-KR" altLang="en-US" sz="1200" dirty="0"/>
          </a:p>
        </p:txBody>
      </p:sp>
      <p:sp>
        <p:nvSpPr>
          <p:cNvPr id="14" name="TextBox 13"/>
          <p:cNvSpPr txBox="1"/>
          <p:nvPr/>
        </p:nvSpPr>
        <p:spPr>
          <a:xfrm>
            <a:off x="2631115" y="5157192"/>
            <a:ext cx="8114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(250,100)</a:t>
            </a:r>
            <a:endParaRPr lang="ko-KR" altLang="en-US" sz="1200" dirty="0"/>
          </a:p>
        </p:txBody>
      </p:sp>
      <p:sp>
        <p:nvSpPr>
          <p:cNvPr id="3" name="직사각형 2"/>
          <p:cNvSpPr/>
          <p:nvPr/>
        </p:nvSpPr>
        <p:spPr>
          <a:xfrm>
            <a:off x="1907705" y="2012969"/>
            <a:ext cx="936103" cy="1440160"/>
          </a:xfrm>
          <a:prstGeom prst="rect">
            <a:avLst/>
          </a:prstGeom>
          <a:noFill/>
          <a:ln w="28575">
            <a:solidFill>
              <a:srgbClr val="DCE6F0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1000" b="1" dirty="0"/>
          </a:p>
        </p:txBody>
      </p:sp>
      <p:cxnSp>
        <p:nvCxnSpPr>
          <p:cNvPr id="28" name="직선 화살표 연결선 27"/>
          <p:cNvCxnSpPr>
            <a:stCxn id="3" idx="2"/>
          </p:cNvCxnSpPr>
          <p:nvPr/>
        </p:nvCxnSpPr>
        <p:spPr>
          <a:xfrm flipH="1">
            <a:off x="2028331" y="3453129"/>
            <a:ext cx="347426" cy="994216"/>
          </a:xfrm>
          <a:prstGeom prst="straightConnector1">
            <a:avLst/>
          </a:prstGeom>
          <a:ln w="57150">
            <a:solidFill>
              <a:srgbClr val="FFC000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45333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 </a:t>
            </a:r>
            <a:r>
              <a:rPr lang="ko-KR" altLang="en-US" dirty="0"/>
              <a:t>참고 </a:t>
            </a:r>
            <a:r>
              <a:rPr lang="en-US" altLang="ko-KR" dirty="0"/>
              <a:t>: Image file</a:t>
            </a:r>
            <a:br>
              <a:rPr lang="en-US" altLang="ko-KR" dirty="0"/>
            </a:br>
            <a:r>
              <a:rPr lang="en-US" altLang="ko-KR" dirty="0"/>
              <a:t>            </a:t>
            </a:r>
            <a:r>
              <a:rPr lang="ko-KR" altLang="en-US" dirty="0"/>
              <a:t>바이트코드의 상대경로로 읽기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bin </a:t>
            </a:r>
            <a:r>
              <a:rPr lang="ko-KR" altLang="en-US" dirty="0"/>
              <a:t>폴더아래 </a:t>
            </a:r>
            <a:r>
              <a:rPr lang="en-US" altLang="ko-KR" dirty="0"/>
              <a:t>java class </a:t>
            </a:r>
            <a:r>
              <a:rPr lang="ko-KR" altLang="en-US" dirty="0"/>
              <a:t>파일이 위치한 곳에 </a:t>
            </a:r>
            <a:r>
              <a:rPr lang="en-US" altLang="ko-KR" dirty="0"/>
              <a:t>image</a:t>
            </a:r>
            <a:r>
              <a:rPr lang="ko-KR" altLang="en-US" dirty="0"/>
              <a:t>파일을 가져다 놓고</a:t>
            </a:r>
            <a:r>
              <a:rPr lang="en-US" altLang="ko-KR" dirty="0"/>
              <a:t>, </a:t>
            </a:r>
            <a:r>
              <a:rPr lang="ko-KR" altLang="en-US" dirty="0"/>
              <a:t>다음과 같은 방법으로 이미지를 로드 할 수 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331640" y="3212976"/>
            <a:ext cx="6009979" cy="64633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>
                <a:latin typeface="Consolas" panose="020B0609020204030204" pitchFamily="49" charset="0"/>
              </a:rPr>
              <a:t>URL </a:t>
            </a:r>
            <a:r>
              <a:rPr lang="en-US" altLang="ko-KR" dirty="0" err="1">
                <a:latin typeface="Consolas" panose="020B0609020204030204" pitchFamily="49" charset="0"/>
              </a:rPr>
              <a:t>url</a:t>
            </a:r>
            <a:r>
              <a:rPr lang="en-US" altLang="ko-KR" dirty="0">
                <a:latin typeface="Consolas" panose="020B0609020204030204" pitchFamily="49" charset="0"/>
              </a:rPr>
              <a:t> = </a:t>
            </a:r>
            <a:r>
              <a:rPr lang="en-US" altLang="ko-KR" dirty="0" err="1">
                <a:latin typeface="Consolas" panose="020B0609020204030204" pitchFamily="49" charset="0"/>
              </a:rPr>
              <a:t>getClass</a:t>
            </a:r>
            <a:r>
              <a:rPr lang="en-US" altLang="ko-KR" dirty="0">
                <a:latin typeface="Consolas" panose="020B0609020204030204" pitchFamily="49" charset="0"/>
              </a:rPr>
              <a:t>().</a:t>
            </a:r>
            <a:r>
              <a:rPr lang="en-US" altLang="ko-KR" dirty="0" err="1">
                <a:latin typeface="Consolas" panose="020B0609020204030204" pitchFamily="49" charset="0"/>
              </a:rPr>
              <a:t>getResource</a:t>
            </a:r>
            <a:r>
              <a:rPr lang="en-US" altLang="ko-KR" dirty="0">
                <a:latin typeface="Consolas" panose="020B0609020204030204" pitchFamily="49" charset="0"/>
              </a:rPr>
              <a:t>("Image.jpg");</a:t>
            </a:r>
          </a:p>
          <a:p>
            <a:r>
              <a:rPr lang="en-US" altLang="ko-KR" dirty="0" err="1">
                <a:solidFill>
                  <a:srgbClr val="FF0000"/>
                </a:solidFill>
                <a:latin typeface="Consolas" panose="020B0609020204030204" pitchFamily="49" charset="0"/>
              </a:rPr>
              <a:t>BufferedImage</a:t>
            </a:r>
            <a:r>
              <a:rPr lang="en-US" altLang="ko-KR" dirty="0">
                <a:latin typeface="Consolas" panose="020B0609020204030204" pitchFamily="49" charset="0"/>
              </a:rPr>
              <a:t> image = </a:t>
            </a:r>
            <a:r>
              <a:rPr lang="en-US" altLang="ko-KR" dirty="0" err="1">
                <a:latin typeface="Consolas" panose="020B0609020204030204" pitchFamily="49" charset="0"/>
              </a:rPr>
              <a:t>ImageIO.</a:t>
            </a:r>
            <a:r>
              <a:rPr lang="en-US" altLang="ko-KR" i="1" dirty="0" err="1">
                <a:latin typeface="Consolas" panose="020B0609020204030204" pitchFamily="49" charset="0"/>
              </a:rPr>
              <a:t>read</a:t>
            </a:r>
            <a:r>
              <a:rPr lang="en-US" altLang="ko-KR" i="1" dirty="0">
                <a:latin typeface="Consolas" panose="020B0609020204030204" pitchFamily="49" charset="0"/>
              </a:rPr>
              <a:t>(</a:t>
            </a:r>
            <a:r>
              <a:rPr lang="en-US" altLang="ko-KR" i="1" dirty="0" err="1">
                <a:latin typeface="Consolas" panose="020B0609020204030204" pitchFamily="49" charset="0"/>
              </a:rPr>
              <a:t>url</a:t>
            </a:r>
            <a:r>
              <a:rPr lang="en-US" altLang="ko-KR" i="1" dirty="0">
                <a:latin typeface="Consolas" panose="020B0609020204030204" pitchFamily="49" charset="0"/>
              </a:rPr>
              <a:t>);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27680" y="4153409"/>
            <a:ext cx="5750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B0F0"/>
                </a:solidFill>
              </a:rPr>
              <a:t>&lt;</a:t>
            </a:r>
            <a:r>
              <a:rPr lang="ko-KR" altLang="en-US" dirty="0">
                <a:solidFill>
                  <a:srgbClr val="00B0F0"/>
                </a:solidFill>
              </a:rPr>
              <a:t>경로의 위치는 </a:t>
            </a:r>
            <a:r>
              <a:rPr lang="en-US" altLang="ko-KR" dirty="0">
                <a:solidFill>
                  <a:srgbClr val="00B0F0"/>
                </a:solidFill>
              </a:rPr>
              <a:t>byte code(.class) </a:t>
            </a:r>
            <a:r>
              <a:rPr lang="ko-KR" altLang="en-US" dirty="0">
                <a:solidFill>
                  <a:srgbClr val="00B0F0"/>
                </a:solidFill>
              </a:rPr>
              <a:t>위치를 기준으로 함</a:t>
            </a:r>
            <a:r>
              <a:rPr lang="en-US" altLang="ko-KR" dirty="0">
                <a:solidFill>
                  <a:srgbClr val="00B0F0"/>
                </a:solidFill>
              </a:rPr>
              <a:t>&gt;</a:t>
            </a:r>
            <a:endParaRPr lang="ko-KR" altLang="en-US" dirty="0">
              <a:solidFill>
                <a:srgbClr val="00B0F0"/>
              </a:solidFill>
            </a:endParaRPr>
          </a:p>
        </p:txBody>
      </p:sp>
      <p:sp>
        <p:nvSpPr>
          <p:cNvPr id="6" name="자유형 5"/>
          <p:cNvSpPr/>
          <p:nvPr/>
        </p:nvSpPr>
        <p:spPr>
          <a:xfrm>
            <a:off x="6732240" y="3560610"/>
            <a:ext cx="263309" cy="779172"/>
          </a:xfrm>
          <a:custGeom>
            <a:avLst/>
            <a:gdLst>
              <a:gd name="connsiteX0" fmla="*/ 115910 w 407325"/>
              <a:gd name="connsiteY0" fmla="*/ 779172 h 779172"/>
              <a:gd name="connsiteX1" fmla="*/ 405685 w 407325"/>
              <a:gd name="connsiteY1" fmla="*/ 592428 h 779172"/>
              <a:gd name="connsiteX2" fmla="*/ 0 w 407325"/>
              <a:gd name="connsiteY2" fmla="*/ 0 h 779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07325" h="779172">
                <a:moveTo>
                  <a:pt x="115910" y="779172"/>
                </a:moveTo>
                <a:cubicBezTo>
                  <a:pt x="270456" y="750731"/>
                  <a:pt x="425003" y="722290"/>
                  <a:pt x="405685" y="592428"/>
                </a:cubicBezTo>
                <a:cubicBezTo>
                  <a:pt x="386367" y="462566"/>
                  <a:pt x="193183" y="231283"/>
                  <a:pt x="0" y="0"/>
                </a:cubicBezTo>
              </a:path>
            </a:pathLst>
          </a:custGeom>
          <a:noFill/>
          <a:ln>
            <a:solidFill>
              <a:srgbClr val="00B0F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A12380-1FA1-4D2F-88A9-EC15DA1947E4}"/>
              </a:ext>
            </a:extLst>
          </p:cNvPr>
          <p:cNvSpPr txBox="1"/>
          <p:nvPr/>
        </p:nvSpPr>
        <p:spPr>
          <a:xfrm>
            <a:off x="423324" y="5156975"/>
            <a:ext cx="85792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u="sng" dirty="0">
                <a:solidFill>
                  <a:srgbClr val="FF0000"/>
                </a:solidFill>
              </a:rPr>
              <a:t>숙제 제출시 반드시 </a:t>
            </a:r>
            <a:r>
              <a:rPr lang="en-US" altLang="ko-KR" sz="2800" u="sng" dirty="0" err="1">
                <a:solidFill>
                  <a:srgbClr val="FF0000"/>
                </a:solidFill>
              </a:rPr>
              <a:t>url</a:t>
            </a:r>
            <a:r>
              <a:rPr lang="ko-KR" altLang="en-US" sz="2800" u="sng" dirty="0">
                <a:solidFill>
                  <a:srgbClr val="FF0000"/>
                </a:solidFill>
              </a:rPr>
              <a:t>을 써서 바이트 코드 상대 경로로 입력할 것 </a:t>
            </a:r>
            <a:r>
              <a:rPr lang="en-US" altLang="ko-KR" sz="2800" u="sng" dirty="0">
                <a:solidFill>
                  <a:srgbClr val="FF0000"/>
                </a:solidFill>
              </a:rPr>
              <a:t>(JAR </a:t>
            </a:r>
            <a:r>
              <a:rPr lang="ko-KR" altLang="en-US" sz="2800" u="sng" dirty="0">
                <a:solidFill>
                  <a:srgbClr val="FF0000"/>
                </a:solidFill>
              </a:rPr>
              <a:t>파일 제출 시 필수</a:t>
            </a:r>
            <a:r>
              <a:rPr lang="en-US" altLang="ko-KR" sz="2800" u="sng" dirty="0">
                <a:solidFill>
                  <a:srgbClr val="FF0000"/>
                </a:solidFill>
              </a:rPr>
              <a:t>!!!)</a:t>
            </a:r>
            <a:endParaRPr lang="ko-KR" altLang="en-US" sz="2800" u="sng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24669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클리핑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1660320"/>
          </a:xfrm>
        </p:spPr>
        <p:txBody>
          <a:bodyPr>
            <a:normAutofit/>
          </a:bodyPr>
          <a:lstStyle/>
          <a:p>
            <a:pPr lvl="1"/>
            <a:r>
              <a:rPr lang="ko-KR" altLang="en-US" dirty="0" err="1"/>
              <a:t>클리핑</a:t>
            </a:r>
            <a:r>
              <a:rPr lang="en-US" altLang="ko-KR" dirty="0"/>
              <a:t>(Clipping)</a:t>
            </a:r>
            <a:r>
              <a:rPr lang="ko-KR" altLang="en-US" dirty="0"/>
              <a:t>이란</a:t>
            </a:r>
            <a:r>
              <a:rPr lang="en-US" altLang="ko-KR" dirty="0"/>
              <a:t>?</a:t>
            </a:r>
          </a:p>
          <a:p>
            <a:pPr lvl="2"/>
            <a:r>
              <a:rPr lang="ko-KR" altLang="en-US" dirty="0" err="1"/>
              <a:t>클리핑</a:t>
            </a:r>
            <a:r>
              <a:rPr lang="ko-KR" altLang="en-US" dirty="0"/>
              <a:t> 영역에서만 그래픽이 이루어지도록 하는 기능</a:t>
            </a:r>
            <a:endParaRPr lang="en-US" altLang="ko-KR" dirty="0"/>
          </a:p>
          <a:p>
            <a:pPr lvl="3"/>
            <a:r>
              <a:rPr lang="ko-KR" altLang="en-US" dirty="0" err="1"/>
              <a:t>클리핑</a:t>
            </a:r>
            <a:r>
              <a:rPr lang="ko-KR" altLang="en-US" dirty="0"/>
              <a:t> 영역 </a:t>
            </a:r>
            <a:r>
              <a:rPr lang="en-US" altLang="ko-KR" dirty="0"/>
              <a:t>: </a:t>
            </a:r>
            <a:r>
              <a:rPr lang="ko-KR" altLang="en-US" dirty="0"/>
              <a:t>하나의 사각형 영역</a:t>
            </a:r>
          </a:p>
          <a:p>
            <a:pPr lvl="2"/>
            <a:r>
              <a:rPr lang="ko-KR" altLang="en-US" dirty="0" err="1"/>
              <a:t>클리핑이</a:t>
            </a:r>
            <a:r>
              <a:rPr lang="ko-KR" altLang="en-US" dirty="0"/>
              <a:t> 작동하는 그래픽 기능</a:t>
            </a:r>
            <a:endParaRPr lang="en-US" altLang="ko-KR" dirty="0"/>
          </a:p>
          <a:p>
            <a:pPr lvl="3"/>
            <a:r>
              <a:rPr lang="ko-KR" altLang="en-US" dirty="0"/>
              <a:t>그리기</a:t>
            </a:r>
            <a:r>
              <a:rPr lang="en-US" altLang="ko-KR" dirty="0"/>
              <a:t>, </a:t>
            </a:r>
            <a:r>
              <a:rPr lang="ko-KR" altLang="en-US" dirty="0"/>
              <a:t>칠하기</a:t>
            </a:r>
            <a:r>
              <a:rPr lang="en-US" altLang="ko-KR" dirty="0"/>
              <a:t>, </a:t>
            </a:r>
            <a:r>
              <a:rPr lang="ko-KR" altLang="en-US" dirty="0"/>
              <a:t>이미지 그리기</a:t>
            </a:r>
            <a:r>
              <a:rPr lang="en-US" altLang="ko-KR" dirty="0"/>
              <a:t>, </a:t>
            </a:r>
            <a:r>
              <a:rPr lang="ko-KR" altLang="en-US" dirty="0"/>
              <a:t>문자열 출력 등에서 모드 </a:t>
            </a:r>
            <a:r>
              <a:rPr lang="ko-KR" altLang="en-US" dirty="0" err="1"/>
              <a:t>클리핑</a:t>
            </a:r>
            <a:r>
              <a:rPr lang="ko-KR" altLang="en-US" dirty="0"/>
              <a:t> 작동</a:t>
            </a:r>
            <a:endParaRPr lang="en-US" altLang="ko-KR" dirty="0"/>
          </a:p>
          <a:p>
            <a:pPr lvl="2"/>
            <a:endParaRPr lang="ko-KR" altLang="en-US" dirty="0"/>
          </a:p>
        </p:txBody>
      </p:sp>
      <p:sp>
        <p:nvSpPr>
          <p:cNvPr id="14" name="슬라이드 번호 개체 틀 1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34</a:t>
            </a:fld>
            <a:endParaRPr lang="ko-KR" altLang="en-US"/>
          </a:p>
        </p:txBody>
      </p:sp>
      <p:grpSp>
        <p:nvGrpSpPr>
          <p:cNvPr id="4" name="그룹 3"/>
          <p:cNvGrpSpPr/>
          <p:nvPr/>
        </p:nvGrpSpPr>
        <p:grpSpPr>
          <a:xfrm>
            <a:off x="4898443" y="3068960"/>
            <a:ext cx="2391802" cy="3048717"/>
            <a:chOff x="4644008" y="1916116"/>
            <a:chExt cx="2391802" cy="3048717"/>
          </a:xfrm>
        </p:grpSpPr>
        <p:pic>
          <p:nvPicPr>
            <p:cNvPr id="5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4008" y="1916116"/>
              <a:ext cx="2389680" cy="304600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" name="직사각형 5"/>
            <p:cNvSpPr/>
            <p:nvPr/>
          </p:nvSpPr>
          <p:spPr>
            <a:xfrm>
              <a:off x="4644008" y="3356993"/>
              <a:ext cx="2389680" cy="160784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 anchor="ctr">
              <a:noAutofit/>
            </a:bodyPr>
            <a:lstStyle/>
            <a:p>
              <a:pPr algn="ctr"/>
              <a:endParaRPr lang="ko-KR" altLang="en-US" sz="1000" b="1" dirty="0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644008" y="2018792"/>
              <a:ext cx="827386" cy="210146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 anchor="ctr">
              <a:noAutofit/>
            </a:bodyPr>
            <a:lstStyle/>
            <a:p>
              <a:pPr algn="ctr"/>
              <a:endParaRPr lang="ko-KR" altLang="en-US" sz="1000" b="1" dirty="0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644008" y="1916832"/>
              <a:ext cx="2389680" cy="14401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 anchor="ctr">
              <a:noAutofit/>
            </a:bodyPr>
            <a:lstStyle/>
            <a:p>
              <a:pPr algn="ctr"/>
              <a:endParaRPr lang="ko-KR" altLang="en-US" sz="1000" b="1" dirty="0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6769410" y="2018791"/>
              <a:ext cx="266400" cy="176442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 anchor="ctr">
              <a:noAutofit/>
            </a:bodyPr>
            <a:lstStyle/>
            <a:p>
              <a:pPr algn="ctr"/>
              <a:endParaRPr lang="ko-KR" altLang="en-US" sz="1000" b="1" dirty="0"/>
            </a:p>
          </p:txBody>
        </p:sp>
      </p:grp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0051" y="3069676"/>
            <a:ext cx="2389680" cy="304600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1115616" y="6165168"/>
            <a:ext cx="28985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/>
              <a:t>클리핑이</a:t>
            </a:r>
            <a:r>
              <a:rPr lang="ko-KR" altLang="en-US" sz="1200" dirty="0"/>
              <a:t> 설정되지 않아서</a:t>
            </a:r>
            <a:r>
              <a:rPr lang="en-US" altLang="ko-KR" sz="1200" dirty="0"/>
              <a:t>, </a:t>
            </a:r>
            <a:r>
              <a:rPr lang="ko-KR" altLang="en-US" sz="1200" dirty="0"/>
              <a:t>전체 영역에</a:t>
            </a:r>
            <a:endParaRPr lang="en-US" altLang="ko-KR" sz="1200" dirty="0"/>
          </a:p>
          <a:p>
            <a:r>
              <a:rPr lang="ko-KR" altLang="en-US" sz="1200" dirty="0"/>
              <a:t>그려지는 경우</a:t>
            </a:r>
            <a:r>
              <a:rPr lang="en-US" altLang="ko-KR" sz="1200" dirty="0"/>
              <a:t>(</a:t>
            </a:r>
            <a:r>
              <a:rPr lang="ko-KR" altLang="en-US" sz="1200" dirty="0"/>
              <a:t>전체가 </a:t>
            </a:r>
            <a:r>
              <a:rPr lang="ko-KR" altLang="en-US" sz="1200" dirty="0" err="1"/>
              <a:t>클릭핑</a:t>
            </a:r>
            <a:r>
              <a:rPr lang="ko-KR" altLang="en-US" sz="1200" dirty="0"/>
              <a:t> 영역</a:t>
            </a:r>
            <a:r>
              <a:rPr lang="en-US" altLang="ko-KR" sz="1200" dirty="0"/>
              <a:t>)</a:t>
            </a:r>
            <a:endParaRPr lang="ko-KR" altLang="en-US" sz="1200" dirty="0"/>
          </a:p>
        </p:txBody>
      </p:sp>
      <p:sp>
        <p:nvSpPr>
          <p:cNvPr id="12" name="TextBox 11"/>
          <p:cNvSpPr txBox="1"/>
          <p:nvPr/>
        </p:nvSpPr>
        <p:spPr>
          <a:xfrm>
            <a:off x="4827005" y="6212232"/>
            <a:ext cx="27109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특정 사각형 영역을 </a:t>
            </a:r>
            <a:r>
              <a:rPr lang="ko-KR" altLang="en-US" sz="1200" dirty="0" err="1"/>
              <a:t>클리핑</a:t>
            </a:r>
            <a:r>
              <a:rPr lang="ko-KR" altLang="en-US" sz="1200" dirty="0"/>
              <a:t> 영역으로</a:t>
            </a:r>
            <a:endParaRPr lang="en-US" altLang="ko-KR" sz="1200" dirty="0"/>
          </a:p>
          <a:p>
            <a:r>
              <a:rPr lang="ko-KR" altLang="en-US" sz="1200" dirty="0"/>
              <a:t>설정한 경우</a:t>
            </a:r>
          </a:p>
        </p:txBody>
      </p:sp>
      <p:sp>
        <p:nvSpPr>
          <p:cNvPr id="13" name="모서리가 둥근 사각형 설명선 12"/>
          <p:cNvSpPr/>
          <p:nvPr/>
        </p:nvSpPr>
        <p:spPr>
          <a:xfrm>
            <a:off x="7449417" y="3501724"/>
            <a:ext cx="1071570" cy="272415"/>
          </a:xfrm>
          <a:prstGeom prst="wedgeRoundRectCallout">
            <a:avLst>
              <a:gd name="adj1" fmla="val -90344"/>
              <a:gd name="adj2" fmla="val 2431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 err="1"/>
              <a:t>클리핑</a:t>
            </a:r>
            <a:r>
              <a:rPr lang="ko-KR" altLang="en-US" sz="1000" dirty="0"/>
              <a:t> 영역</a:t>
            </a:r>
          </a:p>
        </p:txBody>
      </p:sp>
    </p:spTree>
    <p:extLst>
      <p:ext uri="{BB962C8B-B14F-4D97-AF65-F5344CB8AC3E}">
        <p14:creationId xmlns:p14="http://schemas.microsoft.com/office/powerpoint/2010/main" val="36434005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클리핑</a:t>
            </a:r>
            <a:r>
              <a:rPr lang="ko-KR" altLang="en-US" dirty="0"/>
              <a:t> 영역 설정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Graphics</a:t>
            </a:r>
            <a:r>
              <a:rPr lang="ko-KR" altLang="en-US" dirty="0"/>
              <a:t>의 클리핑 </a:t>
            </a:r>
            <a:r>
              <a:rPr lang="ko-KR" altLang="en-US" dirty="0" err="1"/>
              <a:t>메소드</a:t>
            </a:r>
            <a:endParaRPr lang="en-US" altLang="ko-KR" dirty="0"/>
          </a:p>
          <a:p>
            <a:pPr lvl="1"/>
            <a:r>
              <a:rPr lang="en-US" altLang="ko-KR" dirty="0"/>
              <a:t>void </a:t>
            </a:r>
            <a:r>
              <a:rPr lang="en-US" altLang="ko-KR" dirty="0" err="1"/>
              <a:t>setClip</a:t>
            </a:r>
            <a:r>
              <a:rPr lang="en-US" altLang="ko-KR" dirty="0"/>
              <a:t>(</a:t>
            </a:r>
            <a:r>
              <a:rPr lang="en-US" altLang="ko-KR" dirty="0" err="1"/>
              <a:t>int</a:t>
            </a:r>
            <a:r>
              <a:rPr lang="en-US" altLang="ko-KR" dirty="0"/>
              <a:t> x, in y, </a:t>
            </a:r>
            <a:r>
              <a:rPr lang="en-US" altLang="ko-KR" dirty="0" err="1"/>
              <a:t>int</a:t>
            </a:r>
            <a:r>
              <a:rPr lang="en-US" altLang="ko-KR" dirty="0"/>
              <a:t> w, </a:t>
            </a:r>
            <a:r>
              <a:rPr lang="en-US" altLang="ko-KR" dirty="0" err="1"/>
              <a:t>int</a:t>
            </a:r>
            <a:r>
              <a:rPr lang="en-US" altLang="ko-KR" dirty="0"/>
              <a:t> h)</a:t>
            </a:r>
          </a:p>
          <a:p>
            <a:pPr lvl="2"/>
            <a:r>
              <a:rPr lang="ko-KR" altLang="en-US" dirty="0"/>
              <a:t>그래픽 대상 컴포넌트의 </a:t>
            </a:r>
            <a:r>
              <a:rPr lang="en-US" altLang="ko-KR" dirty="0"/>
              <a:t>(x, y) </a:t>
            </a:r>
            <a:r>
              <a:rPr lang="ko-KR" altLang="en-US" dirty="0"/>
              <a:t>위치에서 </a:t>
            </a:r>
            <a:r>
              <a:rPr lang="en-US" altLang="ko-KR" dirty="0" err="1"/>
              <a:t>wxh</a:t>
            </a:r>
            <a:r>
              <a:rPr lang="en-US" altLang="ko-KR" dirty="0"/>
              <a:t> </a:t>
            </a:r>
            <a:r>
              <a:rPr lang="ko-KR" altLang="en-US" dirty="0"/>
              <a:t>의 사각형 영역을 클리핑 영역으로 지정</a:t>
            </a:r>
          </a:p>
          <a:p>
            <a:pPr lvl="1"/>
            <a:r>
              <a:rPr lang="en-US" altLang="ko-KR" dirty="0"/>
              <a:t>void </a:t>
            </a:r>
            <a:r>
              <a:rPr lang="en-US" altLang="ko-KR" dirty="0" err="1"/>
              <a:t>clipRect</a:t>
            </a:r>
            <a:r>
              <a:rPr lang="en-US" altLang="ko-KR" dirty="0"/>
              <a:t>(</a:t>
            </a:r>
            <a:r>
              <a:rPr lang="en-US" altLang="ko-KR" dirty="0" err="1"/>
              <a:t>int</a:t>
            </a:r>
            <a:r>
              <a:rPr lang="en-US" altLang="ko-KR" dirty="0"/>
              <a:t> x, in y, </a:t>
            </a:r>
            <a:r>
              <a:rPr lang="en-US" altLang="ko-KR" dirty="0" err="1"/>
              <a:t>int</a:t>
            </a:r>
            <a:r>
              <a:rPr lang="en-US" altLang="ko-KR" dirty="0"/>
              <a:t> w, </a:t>
            </a:r>
            <a:r>
              <a:rPr lang="en-US" altLang="ko-KR" dirty="0" err="1"/>
              <a:t>int</a:t>
            </a:r>
            <a:r>
              <a:rPr lang="en-US" altLang="ko-KR" dirty="0"/>
              <a:t> h)</a:t>
            </a:r>
          </a:p>
          <a:p>
            <a:pPr lvl="2"/>
            <a:r>
              <a:rPr lang="ko-KR" altLang="en-US" dirty="0"/>
              <a:t>기존 </a:t>
            </a:r>
            <a:r>
              <a:rPr lang="ko-KR" altLang="en-US" dirty="0" err="1"/>
              <a:t>클리핑</a:t>
            </a:r>
            <a:r>
              <a:rPr lang="ko-KR" altLang="en-US" dirty="0"/>
              <a:t> 영역과 지정된 사각형 영역</a:t>
            </a:r>
            <a:r>
              <a:rPr lang="en-US" altLang="ko-KR" dirty="0"/>
              <a:t>((</a:t>
            </a:r>
            <a:r>
              <a:rPr lang="en-US" altLang="ko-KR" dirty="0" err="1"/>
              <a:t>x,y</a:t>
            </a:r>
            <a:r>
              <a:rPr lang="en-US" altLang="ko-KR" dirty="0"/>
              <a:t>)</a:t>
            </a:r>
            <a:r>
              <a:rPr lang="ko-KR" altLang="en-US" dirty="0"/>
              <a:t>에서 </a:t>
            </a:r>
            <a:r>
              <a:rPr lang="en-US" altLang="ko-KR" dirty="0" err="1"/>
              <a:t>wxh</a:t>
            </a:r>
            <a:r>
              <a:rPr lang="ko-KR" altLang="en-US" dirty="0"/>
              <a:t>의 영역</a:t>
            </a:r>
            <a:r>
              <a:rPr lang="en-US" altLang="ko-KR" dirty="0"/>
              <a:t>)</a:t>
            </a:r>
            <a:r>
              <a:rPr lang="ko-KR" altLang="en-US" dirty="0"/>
              <a:t>의 교집합 영역을 새로운 클리핑 영역으로 설정</a:t>
            </a:r>
          </a:p>
          <a:p>
            <a:pPr lvl="2"/>
            <a:r>
              <a:rPr lang="en-US" altLang="ko-KR" dirty="0" err="1"/>
              <a:t>clipRect</a:t>
            </a:r>
            <a:r>
              <a:rPr lang="en-US" altLang="ko-KR" dirty="0"/>
              <a:t>()</a:t>
            </a:r>
            <a:r>
              <a:rPr lang="ko-KR" altLang="en-US" dirty="0"/>
              <a:t>이 계속 불리게 되면 클리핑 영역을 계속 줄어들게 됨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14715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758" y="2942720"/>
            <a:ext cx="2704758" cy="372664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12-9 : </a:t>
            </a:r>
            <a:r>
              <a:rPr lang="ko-KR" altLang="en-US" dirty="0" err="1"/>
              <a:t>클리핑</a:t>
            </a:r>
            <a:r>
              <a:rPr lang="ko-KR" altLang="en-US" dirty="0"/>
              <a:t> 영역에 그리기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36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3923928" y="1406381"/>
            <a:ext cx="5022088" cy="526297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import </a:t>
            </a:r>
            <a:r>
              <a:rPr lang="en-US" altLang="ko-KR" sz="1200" dirty="0" err="1"/>
              <a:t>javax.swing</a:t>
            </a:r>
            <a:r>
              <a:rPr lang="en-US" altLang="ko-KR" sz="1200" dirty="0"/>
              <a:t>.*;</a:t>
            </a:r>
          </a:p>
          <a:p>
            <a:pPr defTabSz="180000"/>
            <a:r>
              <a:rPr lang="en-US" altLang="ko-KR" sz="1200" dirty="0"/>
              <a:t>import </a:t>
            </a:r>
            <a:r>
              <a:rPr lang="en-US" altLang="ko-KR" sz="1200" dirty="0" err="1"/>
              <a:t>java.awt</a:t>
            </a:r>
            <a:r>
              <a:rPr lang="en-US" altLang="ko-KR" sz="1200" dirty="0"/>
              <a:t>.*;</a:t>
            </a:r>
          </a:p>
          <a:p>
            <a:pPr defTabSz="180000"/>
            <a:r>
              <a:rPr lang="en-US" altLang="ko-KR" sz="1200" b="1" dirty="0"/>
              <a:t>public class </a:t>
            </a:r>
            <a:r>
              <a:rPr lang="en-US" altLang="ko-KR" sz="1200" b="1" dirty="0" err="1"/>
              <a:t>GraphicsClipEx</a:t>
            </a:r>
            <a:r>
              <a:rPr lang="en-US" altLang="ko-KR" sz="1200" b="1" dirty="0"/>
              <a:t> extends </a:t>
            </a:r>
            <a:r>
              <a:rPr lang="en-US" altLang="ko-KR" sz="1200" b="1" dirty="0" err="1"/>
              <a:t>JFrame</a:t>
            </a:r>
            <a:r>
              <a:rPr lang="en-US" altLang="ko-KR" sz="1200" b="1" dirty="0"/>
              <a:t>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/>
              <a:t>	private </a:t>
            </a:r>
            <a:r>
              <a:rPr lang="en-US" altLang="ko-KR" sz="1200" dirty="0" err="1"/>
              <a:t>MyPanel</a:t>
            </a:r>
            <a:r>
              <a:rPr lang="en-US" altLang="ko-KR" sz="1200" dirty="0"/>
              <a:t> panel = </a:t>
            </a:r>
            <a:r>
              <a:rPr lang="en-US" altLang="ko-KR" sz="1200" b="1" dirty="0"/>
              <a:t>new </a:t>
            </a:r>
            <a:r>
              <a:rPr lang="en-US" altLang="ko-KR" sz="1200" b="1" dirty="0" err="1"/>
              <a:t>MyPanel</a:t>
            </a:r>
            <a:r>
              <a:rPr lang="en-US" altLang="ko-KR" sz="1200" b="1" dirty="0"/>
              <a:t>();</a:t>
            </a:r>
          </a:p>
          <a:p>
            <a:pPr defTabSz="180000"/>
            <a:r>
              <a:rPr lang="en-US" altLang="ko-KR" sz="1200" dirty="0"/>
              <a:t>	public </a:t>
            </a:r>
            <a:r>
              <a:rPr lang="en-US" altLang="ko-KR" sz="1200" dirty="0" err="1"/>
              <a:t>GraphicsClipEx</a:t>
            </a:r>
            <a:r>
              <a:rPr lang="en-US" altLang="ko-KR" sz="1200" dirty="0"/>
              <a:t>() {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setTitle</a:t>
            </a:r>
            <a:r>
              <a:rPr lang="en-US" altLang="ko-KR" sz="1200" dirty="0"/>
              <a:t>("</a:t>
            </a:r>
            <a:r>
              <a:rPr lang="ko-KR" altLang="en-US" sz="1200" dirty="0" err="1"/>
              <a:t>클리핑</a:t>
            </a:r>
            <a:r>
              <a:rPr lang="ko-KR" altLang="en-US" sz="1200" dirty="0"/>
              <a:t> 예제</a:t>
            </a:r>
            <a:r>
              <a:rPr lang="en-US" altLang="ko-KR" sz="1200" dirty="0"/>
              <a:t>");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setDefaultCloseOperation</a:t>
            </a:r>
            <a:r>
              <a:rPr lang="en-US" altLang="ko-KR" sz="1200" dirty="0"/>
              <a:t>(</a:t>
            </a:r>
            <a:r>
              <a:rPr lang="en-US" altLang="ko-KR" sz="1200" dirty="0" err="1"/>
              <a:t>JFrame.EXIT_ON_CLOSE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b="1" dirty="0" err="1"/>
              <a:t>setContentPane</a:t>
            </a:r>
            <a:r>
              <a:rPr lang="en-US" altLang="ko-KR" sz="1200" b="1" dirty="0"/>
              <a:t>(panel);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setSize</a:t>
            </a:r>
            <a:r>
              <a:rPr lang="en-US" altLang="ko-KR" sz="1200" dirty="0"/>
              <a:t>(300, 400);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setVisible</a:t>
            </a:r>
            <a:r>
              <a:rPr lang="en-US" altLang="ko-KR" sz="1200" dirty="0"/>
              <a:t>(true);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/>
              <a:t>class </a:t>
            </a:r>
            <a:r>
              <a:rPr lang="en-US" altLang="ko-KR" sz="1200" b="1" dirty="0" err="1"/>
              <a:t>MyPanel</a:t>
            </a:r>
            <a:r>
              <a:rPr lang="en-US" altLang="ko-KR" sz="1200" b="1" dirty="0"/>
              <a:t> extends </a:t>
            </a:r>
            <a:r>
              <a:rPr lang="en-US" altLang="ko-KR" sz="1200" b="1" dirty="0" err="1"/>
              <a:t>JPanel</a:t>
            </a:r>
            <a:r>
              <a:rPr lang="en-US" altLang="ko-KR" sz="1200" b="1" dirty="0"/>
              <a:t>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/>
              <a:t>		private </a:t>
            </a:r>
            <a:r>
              <a:rPr lang="en-US" altLang="ko-KR" sz="1200" dirty="0" err="1"/>
              <a:t>ImageIcon</a:t>
            </a:r>
            <a:r>
              <a:rPr lang="en-US" altLang="ko-KR" sz="1200" dirty="0"/>
              <a:t> icon = new </a:t>
            </a:r>
            <a:r>
              <a:rPr lang="en-US" altLang="ko-KR" sz="1200" dirty="0" err="1"/>
              <a:t>ImageIcon</a:t>
            </a:r>
            <a:r>
              <a:rPr lang="en-US" altLang="ko-KR" sz="1200" dirty="0"/>
              <a:t>("images/image0.jpg");</a:t>
            </a:r>
          </a:p>
          <a:p>
            <a:pPr defTabSz="180000"/>
            <a:r>
              <a:rPr lang="en-US" altLang="ko-KR" sz="1200" dirty="0"/>
              <a:t>		private Image </a:t>
            </a:r>
            <a:r>
              <a:rPr lang="en-US" altLang="ko-KR" sz="1200" dirty="0" err="1"/>
              <a:t>img</a:t>
            </a:r>
            <a:r>
              <a:rPr lang="en-US" altLang="ko-KR" sz="1200" dirty="0"/>
              <a:t> = </a:t>
            </a:r>
            <a:r>
              <a:rPr lang="en-US" altLang="ko-KR" sz="1200" dirty="0" err="1"/>
              <a:t>icon.getImage</a:t>
            </a:r>
            <a:r>
              <a:rPr lang="en-US" altLang="ko-KR" sz="1200" dirty="0"/>
              <a:t>(); // </a:t>
            </a:r>
            <a:r>
              <a:rPr lang="ko-KR" altLang="en-US" sz="1200" dirty="0"/>
              <a:t>이미지 객체</a:t>
            </a:r>
          </a:p>
          <a:p>
            <a:pPr defTabSz="180000"/>
            <a:r>
              <a:rPr lang="en-US" altLang="ko-KR" sz="1200" dirty="0"/>
              <a:t>		public void </a:t>
            </a:r>
            <a:r>
              <a:rPr lang="en-US" altLang="ko-KR" sz="1200" dirty="0" err="1"/>
              <a:t>paintComponent</a:t>
            </a:r>
            <a:r>
              <a:rPr lang="en-US" altLang="ko-KR" sz="1200" dirty="0"/>
              <a:t>(Graphics g) {</a:t>
            </a:r>
          </a:p>
          <a:p>
            <a:pPr defTabSz="180000"/>
            <a:r>
              <a:rPr lang="en-US" altLang="ko-KR" sz="1200" dirty="0"/>
              <a:t>			</a:t>
            </a:r>
            <a:r>
              <a:rPr lang="en-US" altLang="ko-KR" sz="1200" dirty="0" err="1"/>
              <a:t>super.paintComponent</a:t>
            </a:r>
            <a:r>
              <a:rPr lang="en-US" altLang="ko-KR" sz="1200" dirty="0"/>
              <a:t>(g);</a:t>
            </a:r>
          </a:p>
          <a:p>
            <a:pPr defTabSz="180000"/>
            <a:r>
              <a:rPr lang="en-US" altLang="ko-KR" sz="1200" dirty="0"/>
              <a:t>			</a:t>
            </a:r>
            <a:r>
              <a:rPr lang="en-US" altLang="ko-KR" sz="1200" b="1" dirty="0" err="1"/>
              <a:t>g.setClip</a:t>
            </a:r>
            <a:r>
              <a:rPr lang="en-US" altLang="ko-KR" sz="1200" b="1" dirty="0"/>
              <a:t>(100, 20, 150, 150);</a:t>
            </a:r>
          </a:p>
          <a:p>
            <a:pPr defTabSz="180000"/>
            <a:r>
              <a:rPr lang="en-US" altLang="ko-KR" sz="1200" dirty="0"/>
              <a:t>			</a:t>
            </a:r>
            <a:r>
              <a:rPr lang="en-US" altLang="ko-KR" sz="1200" b="1" dirty="0" err="1"/>
              <a:t>g.drawImage</a:t>
            </a:r>
            <a:r>
              <a:rPr lang="en-US" altLang="ko-KR" sz="1200" b="1" dirty="0"/>
              <a:t>(</a:t>
            </a:r>
            <a:r>
              <a:rPr lang="en-US" altLang="ko-KR" sz="1200" b="1" dirty="0" err="1"/>
              <a:t>img</a:t>
            </a:r>
            <a:r>
              <a:rPr lang="en-US" altLang="ko-KR" sz="1200" b="1" dirty="0"/>
              <a:t>, 0, 0, </a:t>
            </a:r>
            <a:r>
              <a:rPr lang="en-US" altLang="ko-KR" sz="1200" b="1" dirty="0" err="1"/>
              <a:t>getWidth</a:t>
            </a:r>
            <a:r>
              <a:rPr lang="en-US" altLang="ko-KR" sz="1200" b="1" dirty="0"/>
              <a:t>(), </a:t>
            </a:r>
            <a:r>
              <a:rPr lang="en-US" altLang="ko-KR" sz="1200" b="1" dirty="0" err="1"/>
              <a:t>getHeight</a:t>
            </a:r>
            <a:r>
              <a:rPr lang="en-US" altLang="ko-KR" sz="1200" b="1" dirty="0"/>
              <a:t>(), this);</a:t>
            </a:r>
          </a:p>
          <a:p>
            <a:pPr defTabSz="180000"/>
            <a:r>
              <a:rPr lang="en-US" altLang="ko-KR" sz="1200" dirty="0"/>
              <a:t>			</a:t>
            </a:r>
            <a:r>
              <a:rPr lang="en-US" altLang="ko-KR" sz="1200" dirty="0" err="1"/>
              <a:t>g.setColor</a:t>
            </a:r>
            <a:r>
              <a:rPr lang="en-US" altLang="ko-KR" sz="1200" dirty="0"/>
              <a:t>(</a:t>
            </a:r>
            <a:r>
              <a:rPr lang="en-US" altLang="ko-KR" sz="1200" dirty="0" err="1"/>
              <a:t>Color.YELLOW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fr-FR" altLang="ko-KR" sz="1200" dirty="0"/>
              <a:t>			g.setFont(new Font("Arial", Font.ITALIC, 40));</a:t>
            </a:r>
          </a:p>
          <a:p>
            <a:pPr defTabSz="180000"/>
            <a:r>
              <a:rPr lang="en-US" altLang="ko-KR" sz="1200" dirty="0"/>
              <a:t>			</a:t>
            </a:r>
            <a:r>
              <a:rPr lang="en-US" altLang="ko-KR" sz="1200" b="1" dirty="0" err="1"/>
              <a:t>g.drawString</a:t>
            </a:r>
            <a:r>
              <a:rPr lang="en-US" altLang="ko-KR" sz="1200" b="1" dirty="0"/>
              <a:t>("Go Gator!!", 10, 150);</a:t>
            </a:r>
          </a:p>
          <a:p>
            <a:pPr defTabSz="180000"/>
            <a:r>
              <a:rPr lang="en-US" altLang="ko-KR" sz="1200" dirty="0"/>
              <a:t>		}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dirty="0"/>
              <a:t>	public static void main(String 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pPr defTabSz="180000"/>
            <a:r>
              <a:rPr lang="en-US" altLang="ko-KR" sz="1200" dirty="0"/>
              <a:t>		new </a:t>
            </a:r>
            <a:r>
              <a:rPr lang="en-US" altLang="ko-KR" sz="1200" dirty="0" err="1"/>
              <a:t>GraphicsClipEx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dirty="0"/>
              <a:t>}</a:t>
            </a:r>
            <a:endParaRPr lang="ko-KR" altLang="en-US" sz="1200" dirty="0"/>
          </a:p>
        </p:txBody>
      </p:sp>
      <p:sp>
        <p:nvSpPr>
          <p:cNvPr id="12" name="TextBox 11"/>
          <p:cNvSpPr txBox="1"/>
          <p:nvPr/>
        </p:nvSpPr>
        <p:spPr>
          <a:xfrm>
            <a:off x="179512" y="2446074"/>
            <a:ext cx="34403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/>
              <a:t>클리핑</a:t>
            </a:r>
            <a:r>
              <a:rPr lang="ko-KR" altLang="en-US" sz="1200" dirty="0"/>
              <a:t> 영역 </a:t>
            </a:r>
            <a:r>
              <a:rPr lang="en-US" altLang="ko-KR" sz="1200" dirty="0"/>
              <a:t>: (50,20)</a:t>
            </a:r>
            <a:r>
              <a:rPr lang="ko-KR" altLang="en-US" sz="1200" dirty="0"/>
              <a:t>에서 </a:t>
            </a:r>
            <a:r>
              <a:rPr lang="en-US" altLang="ko-KR" sz="1200" dirty="0"/>
              <a:t>150x150 </a:t>
            </a:r>
            <a:r>
              <a:rPr lang="ko-KR" altLang="en-US" sz="1200" dirty="0"/>
              <a:t>사각형</a:t>
            </a:r>
            <a:r>
              <a:rPr lang="en-US" altLang="ko-KR" sz="1200" dirty="0"/>
              <a:t> </a:t>
            </a:r>
            <a:r>
              <a:rPr lang="ko-KR" altLang="en-US" sz="1200" dirty="0"/>
              <a:t>영역</a:t>
            </a:r>
          </a:p>
        </p:txBody>
      </p:sp>
      <p:cxnSp>
        <p:nvCxnSpPr>
          <p:cNvPr id="14" name="직선 화살표 연결선 13"/>
          <p:cNvCxnSpPr/>
          <p:nvPr/>
        </p:nvCxnSpPr>
        <p:spPr>
          <a:xfrm rot="16200000" flipH="1">
            <a:off x="1246246" y="3053297"/>
            <a:ext cx="571504" cy="7143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513060" y="1315172"/>
            <a:ext cx="837942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패널에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(100, 20)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에서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150×150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크기로 </a:t>
            </a:r>
            <a:endParaRPr lang="en-US" altLang="ko-KR" sz="14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  <a:p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클리핑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영역을 설정하고 문자열과</a:t>
            </a:r>
            <a:endParaRPr lang="en-US" altLang="ko-KR" sz="14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이미지를 출력하여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클리핑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여부를</a:t>
            </a:r>
            <a:endParaRPr lang="en-US" altLang="ko-KR" sz="14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확인하여보라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802657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>
          <a:xfrm>
            <a:off x="467544" y="116632"/>
            <a:ext cx="8229600" cy="990600"/>
          </a:xfrm>
        </p:spPr>
        <p:txBody>
          <a:bodyPr/>
          <a:lstStyle/>
          <a:p>
            <a:pPr eaLnBrk="1" hangingPunct="1"/>
            <a:r>
              <a:rPr lang="en-US" altLang="ko-KR" sz="3600" dirty="0"/>
              <a:t>Review: </a:t>
            </a:r>
            <a:r>
              <a:rPr lang="ko-KR" altLang="en-US" sz="3600" dirty="0"/>
              <a:t>색상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124744"/>
            <a:ext cx="8229600" cy="5352256"/>
          </a:xfrm>
        </p:spPr>
        <p:txBody>
          <a:bodyPr/>
          <a:lstStyle/>
          <a:p>
            <a:pPr eaLnBrk="1" hangingPunct="1"/>
            <a:r>
              <a:rPr lang="en-US" altLang="ko-KR" dirty="0" err="1"/>
              <a:t>java.awt</a:t>
            </a:r>
            <a:r>
              <a:rPr lang="en-US" altLang="ko-KR" dirty="0"/>
              <a:t> </a:t>
            </a:r>
            <a:r>
              <a:rPr lang="ko-KR" altLang="en-US" dirty="0"/>
              <a:t>패키지의 일부인 </a:t>
            </a:r>
            <a:r>
              <a:rPr lang="en-US" altLang="ko-KR" dirty="0"/>
              <a:t>Color </a:t>
            </a:r>
            <a:r>
              <a:rPr lang="ko-KR" altLang="en-US" dirty="0"/>
              <a:t>클래스를 사용</a:t>
            </a:r>
            <a:br>
              <a:rPr lang="en-US" altLang="ko-KR" dirty="0"/>
            </a:br>
            <a:r>
              <a:rPr lang="en-US" altLang="ko-KR" dirty="0"/>
              <a:t> Ex.) </a:t>
            </a:r>
            <a:r>
              <a:rPr lang="en-US" altLang="ko-KR" dirty="0">
                <a:solidFill>
                  <a:srgbClr val="00B0F0"/>
                </a:solidFill>
                <a:latin typeface="Courier" pitchFamily="49" charset="0"/>
              </a:rPr>
              <a:t>Color c = new Color (255,0,0);</a:t>
            </a:r>
            <a:endParaRPr lang="ko-KR" altLang="en-US" dirty="0">
              <a:solidFill>
                <a:srgbClr val="00B0F0"/>
              </a:solidFill>
              <a:latin typeface="Courier" pitchFamily="49" charset="0"/>
            </a:endParaRPr>
          </a:p>
          <a:p>
            <a:pPr eaLnBrk="1" hangingPunct="1"/>
            <a:r>
              <a:rPr lang="ko-KR" altLang="en-US" dirty="0"/>
              <a:t>빛의 </a:t>
            </a:r>
            <a:r>
              <a:rPr lang="en-US" altLang="ko-KR" dirty="0"/>
              <a:t>3</a:t>
            </a:r>
            <a:r>
              <a:rPr lang="ko-KR" altLang="en-US" dirty="0"/>
              <a:t>원색인 </a:t>
            </a:r>
            <a:r>
              <a:rPr lang="en-US" altLang="ko-KR" dirty="0"/>
              <a:t>Red </a:t>
            </a:r>
            <a:r>
              <a:rPr lang="ko-KR" altLang="en-US" dirty="0"/>
              <a:t>성분</a:t>
            </a:r>
            <a:r>
              <a:rPr lang="en-US" altLang="ko-KR" dirty="0"/>
              <a:t>, Green </a:t>
            </a:r>
            <a:r>
              <a:rPr lang="ko-KR" altLang="en-US" dirty="0"/>
              <a:t>성분</a:t>
            </a:r>
            <a:r>
              <a:rPr lang="en-US" altLang="ko-KR" dirty="0"/>
              <a:t>, Blue </a:t>
            </a:r>
            <a:r>
              <a:rPr lang="ko-KR" altLang="en-US" dirty="0"/>
              <a:t>성분이 얼마나 함유되어 있는지를 </a:t>
            </a:r>
            <a:r>
              <a:rPr lang="en-US" altLang="ko-KR" dirty="0"/>
              <a:t>0</a:t>
            </a:r>
            <a:r>
              <a:rPr lang="ko-KR" altLang="en-US" dirty="0"/>
              <a:t>에서 </a:t>
            </a:r>
            <a:r>
              <a:rPr lang="en-US" altLang="ko-KR" dirty="0"/>
              <a:t>255</a:t>
            </a:r>
            <a:r>
              <a:rPr lang="ko-KR" altLang="en-US" dirty="0"/>
              <a:t>까지의 수를 사용하여 나타낸다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22532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Comic Sans MS" pitchFamily="66" charset="0"/>
                <a:ea typeface="굴림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pitchFamily="66" charset="0"/>
                <a:ea typeface="굴림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pitchFamily="66" charset="0"/>
                <a:ea typeface="굴림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pitchFamily="66" charset="0"/>
                <a:ea typeface="굴림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pitchFamily="66" charset="0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  <a:ea typeface="굴림" charset="-127"/>
              </a:defRPr>
            </a:lvl9pPr>
          </a:lstStyle>
          <a:p>
            <a:endParaRPr lang="ko-KR" altLang="en-US"/>
          </a:p>
        </p:txBody>
      </p:sp>
      <p:pic>
        <p:nvPicPr>
          <p:cNvPr id="6" name="Picture 6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2924944"/>
            <a:ext cx="2310602" cy="34475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4365104"/>
            <a:ext cx="3600400" cy="10063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26194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sz="3600" dirty="0"/>
              <a:t>Review: </a:t>
            </a:r>
            <a:r>
              <a:rPr lang="ko-KR" altLang="en-US" sz="3600" dirty="0"/>
              <a:t>문자열 출력과 폰트</a:t>
            </a:r>
          </a:p>
        </p:txBody>
      </p:sp>
      <p:sp>
        <p:nvSpPr>
          <p:cNvPr id="18688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just" eaLnBrk="1" hangingPunct="1">
              <a:defRPr/>
            </a:pPr>
            <a:r>
              <a:rPr lang="ko-KR" altLang="en-US" sz="2000" dirty="0">
                <a:latin typeface="+mj-ea"/>
                <a:ea typeface="+mj-ea"/>
              </a:rPr>
              <a:t>문자열 출력 방법</a:t>
            </a:r>
            <a:endParaRPr lang="en-US" altLang="ko-KR" sz="2000" dirty="0">
              <a:latin typeface="+mj-ea"/>
              <a:ea typeface="+mj-ea"/>
            </a:endParaRPr>
          </a:p>
          <a:p>
            <a:pPr marL="457200" lvl="1" indent="0" algn="just" eaLnBrk="1" hangingPunct="1">
              <a:buFont typeface="Symbol" pitchFamily="18" charset="2"/>
              <a:buNone/>
              <a:defRPr/>
            </a:pPr>
            <a:r>
              <a:rPr lang="en-US" altLang="ko-KR" dirty="0">
                <a:latin typeface="+mj-ea"/>
                <a:ea typeface="+mj-ea"/>
              </a:rPr>
              <a:t>	</a:t>
            </a:r>
            <a:r>
              <a:rPr lang="en-US" altLang="ko-KR" dirty="0">
                <a:solidFill>
                  <a:srgbClr val="008000"/>
                </a:solidFill>
                <a:latin typeface="+mj-ea"/>
                <a:ea typeface="+mj-ea"/>
              </a:rPr>
              <a:t>// (x, y) </a:t>
            </a:r>
            <a:r>
              <a:rPr lang="ko-KR" altLang="en-US" dirty="0">
                <a:solidFill>
                  <a:srgbClr val="008000"/>
                </a:solidFill>
                <a:latin typeface="+mj-ea"/>
                <a:ea typeface="+mj-ea"/>
              </a:rPr>
              <a:t>위치에 문자열을 출력하려면</a:t>
            </a:r>
            <a:endParaRPr lang="en-US" altLang="ko-KR" dirty="0">
              <a:solidFill>
                <a:srgbClr val="008000"/>
              </a:solidFill>
              <a:latin typeface="+mj-ea"/>
              <a:ea typeface="+mj-ea"/>
            </a:endParaRPr>
          </a:p>
          <a:p>
            <a:pPr marL="254000" indent="0" eaLnBrk="1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Symbol" pitchFamily="18" charset="2"/>
              <a:buNone/>
              <a:tabLst>
                <a:tab pos="254000" algn="l"/>
                <a:tab pos="254000" algn="l"/>
              </a:tabLst>
              <a:defRPr/>
            </a:pPr>
            <a:r>
              <a:rPr lang="en-US" altLang="ko-KR" sz="2000" dirty="0">
                <a:solidFill>
                  <a:srgbClr val="000000"/>
                </a:solidFill>
                <a:latin typeface="+mj-ea"/>
                <a:ea typeface="+mj-ea"/>
              </a:rPr>
              <a:t>		</a:t>
            </a:r>
            <a:endParaRPr lang="en-US" altLang="ko-KR" sz="2000" dirty="0">
              <a:latin typeface="+mj-ea"/>
              <a:ea typeface="+mj-ea"/>
            </a:endParaRPr>
          </a:p>
          <a:p>
            <a:pPr algn="just" eaLnBrk="1" hangingPunct="1">
              <a:defRPr/>
            </a:pPr>
            <a:r>
              <a:rPr lang="ko-KR" altLang="en-US" sz="2000" dirty="0">
                <a:latin typeface="+mj-ea"/>
                <a:ea typeface="+mj-ea"/>
              </a:rPr>
              <a:t>폰트를 지정하기 위해서는 </a:t>
            </a:r>
            <a:r>
              <a:rPr lang="en-US" altLang="ko-KR" sz="2000" dirty="0">
                <a:latin typeface="+mj-ea"/>
                <a:ea typeface="+mj-ea"/>
              </a:rPr>
              <a:t>Font </a:t>
            </a:r>
            <a:r>
              <a:rPr lang="ko-KR" altLang="en-US" sz="2000" dirty="0">
                <a:latin typeface="+mj-ea"/>
                <a:ea typeface="+mj-ea"/>
              </a:rPr>
              <a:t>클래스를 사용</a:t>
            </a:r>
          </a:p>
          <a:p>
            <a:pPr algn="just" eaLnBrk="1" hangingPunct="1">
              <a:defRPr/>
            </a:pPr>
            <a:r>
              <a:rPr lang="en-US" altLang="ko-KR" sz="2000" dirty="0">
                <a:latin typeface="+mj-ea"/>
                <a:ea typeface="+mj-ea"/>
              </a:rPr>
              <a:t>Font </a:t>
            </a:r>
            <a:r>
              <a:rPr lang="ko-KR" altLang="en-US" sz="2000" dirty="0">
                <a:latin typeface="+mj-ea"/>
                <a:ea typeface="+mj-ea"/>
              </a:rPr>
              <a:t>객체는 폰트 이름</a:t>
            </a:r>
            <a:r>
              <a:rPr lang="en-US" altLang="ko-KR" sz="2000" dirty="0">
                <a:latin typeface="+mj-ea"/>
                <a:ea typeface="+mj-ea"/>
              </a:rPr>
              <a:t>(Courier, Helvetica,..)</a:t>
            </a:r>
            <a:r>
              <a:rPr lang="ko-KR" altLang="en-US" sz="2000" dirty="0">
                <a:latin typeface="+mj-ea"/>
                <a:ea typeface="+mj-ea"/>
              </a:rPr>
              <a:t>과 스타일</a:t>
            </a:r>
            <a:r>
              <a:rPr lang="en-US" altLang="ko-KR" sz="2000" dirty="0">
                <a:latin typeface="+mj-ea"/>
                <a:ea typeface="+mj-ea"/>
              </a:rPr>
              <a:t>(plain, bold, italic,...), </a:t>
            </a:r>
            <a:r>
              <a:rPr lang="ko-KR" altLang="en-US" sz="2000" dirty="0">
                <a:latin typeface="+mj-ea"/>
                <a:ea typeface="+mj-ea"/>
              </a:rPr>
              <a:t>크기</a:t>
            </a:r>
            <a:r>
              <a:rPr lang="en-US" altLang="ko-KR" sz="2000" dirty="0">
                <a:latin typeface="+mj-ea"/>
                <a:ea typeface="+mj-ea"/>
              </a:rPr>
              <a:t>(12</a:t>
            </a:r>
            <a:r>
              <a:rPr lang="ko-KR" altLang="en-US" sz="2000" dirty="0">
                <a:latin typeface="+mj-ea"/>
                <a:ea typeface="+mj-ea"/>
              </a:rPr>
              <a:t>포인트</a:t>
            </a:r>
            <a:r>
              <a:rPr lang="en-US" altLang="ko-KR" sz="2000" dirty="0">
                <a:latin typeface="+mj-ea"/>
                <a:ea typeface="+mj-ea"/>
              </a:rPr>
              <a:t>,...)</a:t>
            </a:r>
            <a:r>
              <a:rPr lang="ko-KR" altLang="en-US" sz="2000" dirty="0">
                <a:latin typeface="+mj-ea"/>
                <a:ea typeface="+mj-ea"/>
              </a:rPr>
              <a:t>의 </a:t>
            </a:r>
            <a:r>
              <a:rPr lang="en-US" altLang="ko-KR" sz="2000" dirty="0">
                <a:latin typeface="+mj-ea"/>
                <a:ea typeface="+mj-ea"/>
              </a:rPr>
              <a:t>3</a:t>
            </a:r>
            <a:r>
              <a:rPr lang="ko-KR" altLang="en-US" sz="2000" dirty="0">
                <a:latin typeface="+mj-ea"/>
                <a:ea typeface="+mj-ea"/>
              </a:rPr>
              <a:t>가지 속성</a:t>
            </a:r>
          </a:p>
          <a:p>
            <a:pPr algn="just" eaLnBrk="1" hangingPunct="1">
              <a:defRPr/>
            </a:pPr>
            <a:endParaRPr lang="en-US" altLang="ko-KR" dirty="0"/>
          </a:p>
          <a:p>
            <a:pPr marL="457200" lvl="1" indent="0" algn="just" eaLnBrk="1" hangingPunct="1">
              <a:buFont typeface="Symbol" pitchFamily="18" charset="2"/>
              <a:buNone/>
              <a:defRPr/>
            </a:pPr>
            <a:r>
              <a:rPr lang="en-US" altLang="ko-KR" dirty="0">
                <a:solidFill>
                  <a:srgbClr val="008000"/>
                </a:solidFill>
              </a:rPr>
              <a:t>	</a:t>
            </a:r>
            <a:endParaRPr lang="ko-KR" altLang="en-US" dirty="0"/>
          </a:p>
          <a:p>
            <a:pPr marL="457200" lvl="1" indent="0" algn="just" eaLnBrk="1" hangingPunct="1">
              <a:buFont typeface="Symbol" pitchFamily="18" charset="2"/>
              <a:buNone/>
              <a:defRPr/>
            </a:pPr>
            <a:r>
              <a:rPr lang="en-US" altLang="ko-KR" dirty="0"/>
              <a:t>	</a:t>
            </a:r>
            <a:endParaRPr lang="ko-KR" altLang="en-US" dirty="0"/>
          </a:p>
        </p:txBody>
      </p:sp>
      <p:pic>
        <p:nvPicPr>
          <p:cNvPr id="3277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2348880"/>
            <a:ext cx="7137400" cy="28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4221088"/>
            <a:ext cx="7131050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51436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Reivew</a:t>
            </a:r>
            <a:r>
              <a:rPr lang="en-US" altLang="ko-KR" dirty="0"/>
              <a:t>:</a:t>
            </a:r>
            <a:r>
              <a:rPr lang="ko-KR" altLang="en-US" dirty="0"/>
              <a:t> 스윙의 페인팅 </a:t>
            </a:r>
            <a:r>
              <a:rPr lang="ko-KR" altLang="en-US" dirty="0" err="1"/>
              <a:t>메카니즘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sz="1800" dirty="0"/>
              <a:t>스윙 컴포넌트들이 그려지는 과정에 대한 이해 필요</a:t>
            </a:r>
            <a:endParaRPr lang="en-US" altLang="ko-KR" sz="1800" dirty="0"/>
          </a:p>
          <a:p>
            <a:pPr lvl="1"/>
            <a:r>
              <a:rPr lang="ko-KR" altLang="en-US" sz="1600" dirty="0"/>
              <a:t>바탕 컨테이너부터 그려짐</a:t>
            </a:r>
            <a:r>
              <a:rPr lang="en-US" altLang="ko-KR" sz="1600" dirty="0"/>
              <a:t>(</a:t>
            </a:r>
            <a:r>
              <a:rPr lang="ko-KR" altLang="en-US" sz="1600" dirty="0"/>
              <a:t>다음 슬라이드 참고</a:t>
            </a:r>
            <a:r>
              <a:rPr lang="en-US" altLang="ko-KR" sz="1600" dirty="0"/>
              <a:t>)</a:t>
            </a:r>
          </a:p>
          <a:p>
            <a:r>
              <a:rPr lang="ko-KR" altLang="en-US" sz="1800" dirty="0"/>
              <a:t>스윙의 페인팅에 관여되는 </a:t>
            </a:r>
            <a:r>
              <a:rPr lang="en-US" altLang="ko-KR" sz="1800" dirty="0" err="1"/>
              <a:t>JComponent</a:t>
            </a:r>
            <a:r>
              <a:rPr lang="ko-KR" altLang="en-US" sz="1800" dirty="0"/>
              <a:t> </a:t>
            </a:r>
            <a:r>
              <a:rPr lang="ko-KR" altLang="en-US" sz="1800" dirty="0" err="1"/>
              <a:t>메소드</a:t>
            </a:r>
            <a:endParaRPr lang="en-US" altLang="ko-KR" sz="1800" dirty="0"/>
          </a:p>
          <a:p>
            <a:endParaRPr lang="en-US" altLang="ko-KR" sz="1800" dirty="0"/>
          </a:p>
          <a:p>
            <a:endParaRPr lang="en-US" altLang="ko-KR" sz="1800" dirty="0"/>
          </a:p>
          <a:p>
            <a:endParaRPr lang="en-US" altLang="ko-KR" sz="1800" dirty="0"/>
          </a:p>
          <a:p>
            <a:endParaRPr lang="en-US" altLang="ko-KR" sz="1800" dirty="0"/>
          </a:p>
          <a:p>
            <a:r>
              <a:rPr lang="en-US" altLang="ko-KR" sz="1800" dirty="0" err="1"/>
              <a:t>JComponent.paint</a:t>
            </a:r>
            <a:r>
              <a:rPr lang="en-US" altLang="ko-KR" sz="1800" dirty="0"/>
              <a:t>()</a:t>
            </a:r>
            <a:r>
              <a:rPr lang="ko-KR" altLang="en-US" sz="1800" dirty="0"/>
              <a:t>의</a:t>
            </a:r>
            <a:r>
              <a:rPr lang="en-US" altLang="ko-KR" sz="1800" dirty="0"/>
              <a:t> </a:t>
            </a:r>
            <a:r>
              <a:rPr lang="ko-KR" altLang="en-US" sz="1800" dirty="0"/>
              <a:t>코드 구조</a:t>
            </a:r>
            <a:endParaRPr lang="en-US" altLang="ko-KR" sz="1800" dirty="0"/>
          </a:p>
          <a:p>
            <a:endParaRPr lang="en-US" altLang="ko-KR" sz="1800" dirty="0"/>
          </a:p>
          <a:p>
            <a:pPr marL="0" indent="0">
              <a:buNone/>
            </a:pPr>
            <a:r>
              <a:rPr lang="ko-KR" altLang="en-US" sz="1800" dirty="0"/>
              <a:t> </a:t>
            </a:r>
            <a:endParaRPr lang="en-US" altLang="ko-KR" sz="1800" dirty="0"/>
          </a:p>
          <a:p>
            <a:endParaRPr lang="en-US" altLang="ko-KR" sz="1800" dirty="0"/>
          </a:p>
          <a:p>
            <a:endParaRPr lang="en-US" altLang="ko-KR" sz="1800" dirty="0"/>
          </a:p>
          <a:p>
            <a:endParaRPr lang="en-US" altLang="ko-KR" sz="1800" dirty="0"/>
          </a:p>
          <a:p>
            <a:r>
              <a:rPr lang="ko-KR" altLang="en-US" sz="1800" dirty="0">
                <a:solidFill>
                  <a:srgbClr val="FF0000"/>
                </a:solidFill>
              </a:rPr>
              <a:t>개발자가 </a:t>
            </a:r>
            <a:r>
              <a:rPr lang="en-US" altLang="ko-KR" sz="1800" dirty="0" err="1">
                <a:solidFill>
                  <a:srgbClr val="FF0000"/>
                </a:solidFill>
              </a:rPr>
              <a:t>paintComponent</a:t>
            </a:r>
            <a:r>
              <a:rPr lang="en-US" altLang="ko-KR" sz="1800" dirty="0">
                <a:solidFill>
                  <a:srgbClr val="FF0000"/>
                </a:solidFill>
              </a:rPr>
              <a:t>()</a:t>
            </a:r>
            <a:r>
              <a:rPr lang="ko-KR" altLang="en-US" sz="1800" dirty="0">
                <a:solidFill>
                  <a:srgbClr val="FF0000"/>
                </a:solidFill>
              </a:rPr>
              <a:t>를 직접 호출하면 안됨</a:t>
            </a:r>
            <a:endParaRPr lang="en-US" altLang="ko-KR" sz="1800" dirty="0">
              <a:solidFill>
                <a:srgbClr val="FF0000"/>
              </a:solidFill>
            </a:endParaRPr>
          </a:p>
          <a:p>
            <a:pPr lvl="1"/>
            <a:r>
              <a:rPr lang="en-US" altLang="ko-KR" sz="1600" dirty="0" err="1">
                <a:solidFill>
                  <a:srgbClr val="FF0000"/>
                </a:solidFill>
              </a:rPr>
              <a:t>paintComponent</a:t>
            </a:r>
            <a:r>
              <a:rPr lang="en-US" altLang="ko-KR" sz="1600" dirty="0">
                <a:solidFill>
                  <a:srgbClr val="FF0000"/>
                </a:solidFill>
              </a:rPr>
              <a:t>()</a:t>
            </a:r>
            <a:r>
              <a:rPr lang="ko-KR" altLang="en-US" sz="1600" dirty="0">
                <a:solidFill>
                  <a:srgbClr val="FF0000"/>
                </a:solidFill>
              </a:rPr>
              <a:t>는 페인팅 메카니즘에 의해 자동으로 호출됨</a:t>
            </a:r>
            <a:endParaRPr lang="en-US" altLang="ko-KR" sz="1600" dirty="0">
              <a:solidFill>
                <a:srgbClr val="FF0000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6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238" y="2434774"/>
            <a:ext cx="6711122" cy="125473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101238" y="4077072"/>
            <a:ext cx="6639114" cy="138499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public void paint(Graphics g) { // g</a:t>
            </a:r>
            <a:r>
              <a:rPr lang="ko-KR" altLang="en-US" sz="1200" dirty="0"/>
              <a:t>가 아래 </a:t>
            </a:r>
            <a:r>
              <a:rPr lang="en-US" altLang="ko-KR" sz="1200" dirty="0"/>
              <a:t>3</a:t>
            </a:r>
            <a:r>
              <a:rPr lang="ko-KR" altLang="en-US" sz="1200" dirty="0"/>
              <a:t>개의 </a:t>
            </a:r>
            <a:r>
              <a:rPr lang="ko-KR" altLang="en-US" sz="1200" dirty="0" err="1"/>
              <a:t>메소드에</a:t>
            </a:r>
            <a:r>
              <a:rPr lang="ko-KR" altLang="en-US" sz="1200" dirty="0"/>
              <a:t> 그대로 전달된다</a:t>
            </a:r>
            <a:r>
              <a:rPr lang="en-US" altLang="ko-KR" sz="1200" dirty="0"/>
              <a:t>.</a:t>
            </a:r>
          </a:p>
          <a:p>
            <a:pPr defTabSz="180000"/>
            <a:r>
              <a:rPr lang="en-US" altLang="ko-KR" sz="1200" dirty="0"/>
              <a:t>	...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paintComponent</a:t>
            </a:r>
            <a:r>
              <a:rPr lang="en-US" altLang="ko-KR" sz="1200" dirty="0"/>
              <a:t>(g); // </a:t>
            </a:r>
            <a:r>
              <a:rPr lang="ko-KR" altLang="en-US" sz="1200" dirty="0"/>
              <a:t>① 컴포넌트 자신의 내부 모양 그리기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paintBorder</a:t>
            </a:r>
            <a:r>
              <a:rPr lang="en-US" altLang="ko-KR" sz="1200" dirty="0"/>
              <a:t>(g); // </a:t>
            </a:r>
            <a:r>
              <a:rPr lang="ko-KR" altLang="en-US" sz="1200" dirty="0"/>
              <a:t>② 컴포넌트 자신의 외곽 그리기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paintChildren</a:t>
            </a:r>
            <a:r>
              <a:rPr lang="en-US" altLang="ko-KR" sz="1200" dirty="0"/>
              <a:t>(g); // </a:t>
            </a:r>
            <a:r>
              <a:rPr lang="ko-KR" altLang="en-US" sz="1200" dirty="0"/>
              <a:t>③ 컴포넌트의 자식들 그리기</a:t>
            </a:r>
          </a:p>
          <a:p>
            <a:pPr defTabSz="180000"/>
            <a:r>
              <a:rPr lang="en-US" altLang="ko-KR" sz="1200" dirty="0"/>
              <a:t>	...</a:t>
            </a:r>
          </a:p>
          <a:p>
            <a:pPr defTabSz="180000"/>
            <a:r>
              <a:rPr lang="en-US" altLang="ko-KR" sz="1200" dirty="0"/>
              <a:t>}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318198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Review: </a:t>
            </a:r>
            <a:r>
              <a:rPr lang="ko-KR" altLang="en-US" dirty="0"/>
              <a:t>스윙 컴포넌트가 그려지는 과정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812440" y="1628800"/>
            <a:ext cx="7643866" cy="46577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2"/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 anchor="t" anchorCtr="0">
            <a:noAutofit/>
          </a:bodyPr>
          <a:lstStyle/>
          <a:p>
            <a:pPr defTabSz="360000"/>
            <a:r>
              <a:rPr lang="en-US" altLang="ko-KR" sz="1400"/>
              <a:t>paint()</a:t>
            </a:r>
          </a:p>
          <a:p>
            <a:pPr defTabSz="360000"/>
            <a:r>
              <a:rPr lang="en-US" altLang="ko-KR" sz="1400"/>
              <a:t>	paintComponent()</a:t>
            </a:r>
          </a:p>
          <a:p>
            <a:pPr defTabSz="360000"/>
            <a:r>
              <a:rPr lang="en-US" altLang="ko-KR" sz="1400"/>
              <a:t>	paintBorder()</a:t>
            </a:r>
          </a:p>
          <a:p>
            <a:pPr defTabSz="360000"/>
            <a:r>
              <a:rPr lang="en-US" altLang="ko-KR" sz="1400"/>
              <a:t>	paintChildren()</a:t>
            </a:r>
            <a:endParaRPr lang="ko-KR" altLang="en-US" sz="1400"/>
          </a:p>
          <a:p>
            <a:pPr defTabSz="360000"/>
            <a:endParaRPr lang="ko-KR" altLang="en-US" sz="1400" dirty="0"/>
          </a:p>
        </p:txBody>
      </p:sp>
      <p:sp>
        <p:nvSpPr>
          <p:cNvPr id="9" name="직사각형 8"/>
          <p:cNvSpPr/>
          <p:nvPr/>
        </p:nvSpPr>
        <p:spPr>
          <a:xfrm>
            <a:off x="1786352" y="4581128"/>
            <a:ext cx="4929222" cy="1428760"/>
          </a:xfrm>
          <a:prstGeom prst="rect">
            <a:avLst/>
          </a:prstGeom>
          <a:solidFill>
            <a:srgbClr val="B0E2F4"/>
          </a:solidFill>
          <a:ln>
            <a:solidFill>
              <a:schemeClr val="accent2"/>
            </a:solidFill>
          </a:ln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 anchor="t" anchorCtr="0">
            <a:noAutofit/>
          </a:bodyPr>
          <a:lstStyle/>
          <a:p>
            <a:pPr defTabSz="360000"/>
            <a:r>
              <a:rPr lang="en-US" altLang="ko-KR" sz="1400"/>
              <a:t>paint()</a:t>
            </a:r>
          </a:p>
          <a:p>
            <a:pPr defTabSz="360000"/>
            <a:r>
              <a:rPr lang="en-US" altLang="ko-KR" sz="1400"/>
              <a:t>	paintComponent()</a:t>
            </a:r>
          </a:p>
          <a:p>
            <a:pPr defTabSz="360000"/>
            <a:r>
              <a:rPr lang="en-US" altLang="ko-KR" sz="1400"/>
              <a:t>	paintBorder()</a:t>
            </a:r>
          </a:p>
          <a:p>
            <a:pPr defTabSz="360000"/>
            <a:r>
              <a:rPr lang="en-US" altLang="ko-KR" sz="1400"/>
              <a:t>	paintChildren()</a:t>
            </a:r>
            <a:endParaRPr lang="ko-KR" altLang="en-US" sz="1400"/>
          </a:p>
          <a:p>
            <a:pPr defTabSz="360000"/>
            <a:endParaRPr lang="ko-KR" altLang="en-US" sz="1400" dirty="0"/>
          </a:p>
        </p:txBody>
      </p:sp>
      <p:sp>
        <p:nvSpPr>
          <p:cNvPr id="97" name="직사각형 96"/>
          <p:cNvSpPr/>
          <p:nvPr/>
        </p:nvSpPr>
        <p:spPr>
          <a:xfrm>
            <a:off x="4162616" y="4941168"/>
            <a:ext cx="2357454" cy="928694"/>
          </a:xfrm>
          <a:prstGeom prst="rect">
            <a:avLst/>
          </a:prstGeom>
          <a:solidFill>
            <a:srgbClr val="B7CEA6"/>
          </a:solidFill>
          <a:ln>
            <a:solidFill>
              <a:schemeClr val="accent2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txBody>
          <a:bodyPr wrap="square" rtlCol="0" anchor="t" anchorCtr="0">
            <a:noAutofit/>
          </a:bodyPr>
          <a:lstStyle/>
          <a:p>
            <a:pPr defTabSz="360000"/>
            <a:r>
              <a:rPr lang="en-US" altLang="ko-KR" sz="1400"/>
              <a:t>paint()</a:t>
            </a:r>
          </a:p>
          <a:p>
            <a:pPr defTabSz="360000"/>
            <a:r>
              <a:rPr lang="en-US" altLang="ko-KR" sz="1400"/>
              <a:t>	paintComponent()</a:t>
            </a:r>
          </a:p>
          <a:p>
            <a:pPr defTabSz="360000"/>
            <a:r>
              <a:rPr lang="en-US" altLang="ko-KR" sz="1400"/>
              <a:t>	paintBorder()</a:t>
            </a:r>
          </a:p>
          <a:p>
            <a:pPr defTabSz="360000"/>
            <a:r>
              <a:rPr lang="en-US" altLang="ko-KR" sz="1400"/>
              <a:t>	paintChildren()</a:t>
            </a:r>
            <a:endParaRPr lang="ko-KR" altLang="en-US" sz="1400" dirty="0"/>
          </a:p>
        </p:txBody>
      </p:sp>
      <p:sp>
        <p:nvSpPr>
          <p:cNvPr id="7" name="직사각형 6"/>
          <p:cNvSpPr/>
          <p:nvPr/>
        </p:nvSpPr>
        <p:spPr>
          <a:xfrm>
            <a:off x="3442536" y="1916832"/>
            <a:ext cx="4929222" cy="2520280"/>
          </a:xfrm>
          <a:prstGeom prst="rect">
            <a:avLst/>
          </a:prstGeom>
          <a:solidFill>
            <a:srgbClr val="B0E2F4"/>
          </a:solidFill>
          <a:ln>
            <a:solidFill>
              <a:schemeClr val="accent2"/>
            </a:solidFill>
          </a:ln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 anchor="t" anchorCtr="0">
            <a:noAutofit/>
          </a:bodyPr>
          <a:lstStyle/>
          <a:p>
            <a:pPr defTabSz="360000"/>
            <a:r>
              <a:rPr lang="en-US" altLang="ko-KR" sz="1400" dirty="0"/>
              <a:t>paint()</a:t>
            </a:r>
          </a:p>
          <a:p>
            <a:pPr defTabSz="360000"/>
            <a:r>
              <a:rPr lang="en-US" altLang="ko-KR" sz="1400" dirty="0"/>
              <a:t>	</a:t>
            </a:r>
            <a:r>
              <a:rPr lang="en-US" altLang="ko-KR" sz="1400" dirty="0" err="1"/>
              <a:t>paintComponent</a:t>
            </a:r>
            <a:r>
              <a:rPr lang="en-US" altLang="ko-KR" sz="1400" dirty="0"/>
              <a:t>()</a:t>
            </a:r>
          </a:p>
          <a:p>
            <a:pPr defTabSz="360000"/>
            <a:r>
              <a:rPr lang="en-US" altLang="ko-KR" sz="1400" dirty="0"/>
              <a:t>	</a:t>
            </a:r>
            <a:r>
              <a:rPr lang="en-US" altLang="ko-KR" sz="1400" dirty="0" err="1"/>
              <a:t>paintBorder</a:t>
            </a:r>
            <a:r>
              <a:rPr lang="en-US" altLang="ko-KR" sz="1400" dirty="0"/>
              <a:t>()</a:t>
            </a:r>
          </a:p>
          <a:p>
            <a:pPr defTabSz="360000"/>
            <a:r>
              <a:rPr lang="en-US" altLang="ko-KR" sz="1400" dirty="0"/>
              <a:t>	</a:t>
            </a:r>
            <a:r>
              <a:rPr lang="en-US" altLang="ko-KR" sz="1400" dirty="0" err="1"/>
              <a:t>paintChildren</a:t>
            </a:r>
            <a:r>
              <a:rPr lang="en-US" altLang="ko-KR" sz="1400" dirty="0"/>
              <a:t>()</a:t>
            </a:r>
            <a:endParaRPr lang="ko-KR" altLang="en-US" sz="1400" dirty="0"/>
          </a:p>
          <a:p>
            <a:pPr defTabSz="360000"/>
            <a:endParaRPr lang="ko-KR" altLang="en-US" sz="1400" dirty="0"/>
          </a:p>
        </p:txBody>
      </p:sp>
      <p:sp>
        <p:nvSpPr>
          <p:cNvPr id="8" name="직사각형 7"/>
          <p:cNvSpPr/>
          <p:nvPr/>
        </p:nvSpPr>
        <p:spPr>
          <a:xfrm>
            <a:off x="5818800" y="2204864"/>
            <a:ext cx="2357454" cy="928694"/>
          </a:xfrm>
          <a:prstGeom prst="rect">
            <a:avLst/>
          </a:prstGeom>
          <a:solidFill>
            <a:srgbClr val="B7CEA6"/>
          </a:solidFill>
          <a:ln>
            <a:solidFill>
              <a:schemeClr val="accent2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txBody>
          <a:bodyPr wrap="square" rtlCol="0" anchor="t" anchorCtr="0">
            <a:noAutofit/>
          </a:bodyPr>
          <a:lstStyle/>
          <a:p>
            <a:pPr defTabSz="360000"/>
            <a:r>
              <a:rPr lang="en-US" altLang="ko-KR" sz="1400"/>
              <a:t>paint()</a:t>
            </a:r>
          </a:p>
          <a:p>
            <a:pPr defTabSz="360000"/>
            <a:r>
              <a:rPr lang="en-US" altLang="ko-KR" sz="1400"/>
              <a:t>	paintComponent()</a:t>
            </a:r>
          </a:p>
          <a:p>
            <a:pPr defTabSz="360000"/>
            <a:r>
              <a:rPr lang="en-US" altLang="ko-KR" sz="1400"/>
              <a:t>	paintBorder()</a:t>
            </a:r>
          </a:p>
          <a:p>
            <a:pPr defTabSz="360000"/>
            <a:r>
              <a:rPr lang="en-US" altLang="ko-KR" sz="1400"/>
              <a:t>	paintChildren()</a:t>
            </a:r>
            <a:endParaRPr lang="ko-KR" altLang="en-US" sz="1400" dirty="0"/>
          </a:p>
        </p:txBody>
      </p:sp>
      <p:cxnSp>
        <p:nvCxnSpPr>
          <p:cNvPr id="12" name="구부러진 연결선 11"/>
          <p:cNvCxnSpPr/>
          <p:nvPr/>
        </p:nvCxnSpPr>
        <p:spPr>
          <a:xfrm rot="16200000" flipH="1">
            <a:off x="1001625" y="1784463"/>
            <a:ext cx="214314" cy="214314"/>
          </a:xfrm>
          <a:prstGeom prst="curvedConnector3">
            <a:avLst>
              <a:gd name="adj1" fmla="val 100196"/>
            </a:avLst>
          </a:prstGeom>
          <a:ln>
            <a:solidFill>
              <a:srgbClr val="FF00F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자유형 30"/>
          <p:cNvSpPr/>
          <p:nvPr/>
        </p:nvSpPr>
        <p:spPr>
          <a:xfrm>
            <a:off x="1159614" y="2036916"/>
            <a:ext cx="73212" cy="259976"/>
          </a:xfrm>
          <a:custGeom>
            <a:avLst/>
            <a:gdLst>
              <a:gd name="connsiteX0" fmla="*/ 73212 w 73212"/>
              <a:gd name="connsiteY0" fmla="*/ 0 h 259976"/>
              <a:gd name="connsiteX1" fmla="*/ 10459 w 73212"/>
              <a:gd name="connsiteY1" fmla="*/ 89647 h 259976"/>
              <a:gd name="connsiteX2" fmla="*/ 10459 w 73212"/>
              <a:gd name="connsiteY2" fmla="*/ 215153 h 259976"/>
              <a:gd name="connsiteX3" fmla="*/ 64247 w 73212"/>
              <a:gd name="connsiteY3" fmla="*/ 259976 h 259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212" h="259976">
                <a:moveTo>
                  <a:pt x="73212" y="0"/>
                </a:moveTo>
                <a:cubicBezTo>
                  <a:pt x="47065" y="26894"/>
                  <a:pt x="20918" y="53788"/>
                  <a:pt x="10459" y="89647"/>
                </a:cubicBezTo>
                <a:cubicBezTo>
                  <a:pt x="0" y="125506"/>
                  <a:pt x="1494" y="186765"/>
                  <a:pt x="10459" y="215153"/>
                </a:cubicBezTo>
                <a:cubicBezTo>
                  <a:pt x="19424" y="243541"/>
                  <a:pt x="53788" y="248023"/>
                  <a:pt x="64247" y="259976"/>
                </a:cubicBezTo>
              </a:path>
            </a:pathLst>
          </a:custGeom>
          <a:ln>
            <a:solidFill>
              <a:srgbClr val="FF00F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32" name="자유형 31"/>
          <p:cNvSpPr/>
          <p:nvPr/>
        </p:nvSpPr>
        <p:spPr>
          <a:xfrm>
            <a:off x="1176489" y="2235825"/>
            <a:ext cx="73212" cy="259976"/>
          </a:xfrm>
          <a:custGeom>
            <a:avLst/>
            <a:gdLst>
              <a:gd name="connsiteX0" fmla="*/ 73212 w 73212"/>
              <a:gd name="connsiteY0" fmla="*/ 0 h 259976"/>
              <a:gd name="connsiteX1" fmla="*/ 10459 w 73212"/>
              <a:gd name="connsiteY1" fmla="*/ 89647 h 259976"/>
              <a:gd name="connsiteX2" fmla="*/ 10459 w 73212"/>
              <a:gd name="connsiteY2" fmla="*/ 215153 h 259976"/>
              <a:gd name="connsiteX3" fmla="*/ 64247 w 73212"/>
              <a:gd name="connsiteY3" fmla="*/ 259976 h 259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212" h="259976">
                <a:moveTo>
                  <a:pt x="73212" y="0"/>
                </a:moveTo>
                <a:cubicBezTo>
                  <a:pt x="47065" y="26894"/>
                  <a:pt x="20918" y="53788"/>
                  <a:pt x="10459" y="89647"/>
                </a:cubicBezTo>
                <a:cubicBezTo>
                  <a:pt x="0" y="125506"/>
                  <a:pt x="1494" y="186765"/>
                  <a:pt x="10459" y="215153"/>
                </a:cubicBezTo>
                <a:cubicBezTo>
                  <a:pt x="19424" y="243541"/>
                  <a:pt x="53788" y="248023"/>
                  <a:pt x="64247" y="259976"/>
                </a:cubicBezTo>
              </a:path>
            </a:pathLst>
          </a:custGeom>
          <a:ln>
            <a:solidFill>
              <a:srgbClr val="FF00F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cxnSp>
        <p:nvCxnSpPr>
          <p:cNvPr id="40" name="구부러진 연결선 39"/>
          <p:cNvCxnSpPr/>
          <p:nvPr/>
        </p:nvCxnSpPr>
        <p:spPr>
          <a:xfrm rot="10800000" flipV="1">
            <a:off x="2506432" y="2214553"/>
            <a:ext cx="1020652" cy="249735"/>
          </a:xfrm>
          <a:prstGeom prst="curvedConnector3">
            <a:avLst>
              <a:gd name="adj1" fmla="val 50000"/>
            </a:avLst>
          </a:prstGeom>
          <a:ln>
            <a:solidFill>
              <a:srgbClr val="FF00FF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구부러진 연결선 41"/>
          <p:cNvCxnSpPr/>
          <p:nvPr/>
        </p:nvCxnSpPr>
        <p:spPr>
          <a:xfrm rot="16200000" flipH="1">
            <a:off x="3647294" y="2127704"/>
            <a:ext cx="214314" cy="214314"/>
          </a:xfrm>
          <a:prstGeom prst="curvedConnector3">
            <a:avLst>
              <a:gd name="adj1" fmla="val 100196"/>
            </a:avLst>
          </a:prstGeom>
          <a:ln>
            <a:solidFill>
              <a:srgbClr val="FF00F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자유형 42"/>
          <p:cNvSpPr/>
          <p:nvPr/>
        </p:nvSpPr>
        <p:spPr>
          <a:xfrm>
            <a:off x="3776132" y="2356946"/>
            <a:ext cx="90087" cy="223287"/>
          </a:xfrm>
          <a:custGeom>
            <a:avLst/>
            <a:gdLst>
              <a:gd name="connsiteX0" fmla="*/ 73212 w 73212"/>
              <a:gd name="connsiteY0" fmla="*/ 0 h 259976"/>
              <a:gd name="connsiteX1" fmla="*/ 10459 w 73212"/>
              <a:gd name="connsiteY1" fmla="*/ 89647 h 259976"/>
              <a:gd name="connsiteX2" fmla="*/ 10459 w 73212"/>
              <a:gd name="connsiteY2" fmla="*/ 215153 h 259976"/>
              <a:gd name="connsiteX3" fmla="*/ 64247 w 73212"/>
              <a:gd name="connsiteY3" fmla="*/ 259976 h 259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212" h="259976">
                <a:moveTo>
                  <a:pt x="73212" y="0"/>
                </a:moveTo>
                <a:cubicBezTo>
                  <a:pt x="47065" y="26894"/>
                  <a:pt x="20918" y="53788"/>
                  <a:pt x="10459" y="89647"/>
                </a:cubicBezTo>
                <a:cubicBezTo>
                  <a:pt x="0" y="125506"/>
                  <a:pt x="1494" y="186765"/>
                  <a:pt x="10459" y="215153"/>
                </a:cubicBezTo>
                <a:cubicBezTo>
                  <a:pt x="19424" y="243541"/>
                  <a:pt x="53788" y="248023"/>
                  <a:pt x="64247" y="259976"/>
                </a:cubicBezTo>
              </a:path>
            </a:pathLst>
          </a:custGeom>
          <a:ln>
            <a:solidFill>
              <a:srgbClr val="FF00F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44" name="자유형 43"/>
          <p:cNvSpPr/>
          <p:nvPr/>
        </p:nvSpPr>
        <p:spPr>
          <a:xfrm>
            <a:off x="3815314" y="2540489"/>
            <a:ext cx="90087" cy="223287"/>
          </a:xfrm>
          <a:custGeom>
            <a:avLst/>
            <a:gdLst>
              <a:gd name="connsiteX0" fmla="*/ 73212 w 73212"/>
              <a:gd name="connsiteY0" fmla="*/ 0 h 259976"/>
              <a:gd name="connsiteX1" fmla="*/ 10459 w 73212"/>
              <a:gd name="connsiteY1" fmla="*/ 89647 h 259976"/>
              <a:gd name="connsiteX2" fmla="*/ 10459 w 73212"/>
              <a:gd name="connsiteY2" fmla="*/ 215153 h 259976"/>
              <a:gd name="connsiteX3" fmla="*/ 64247 w 73212"/>
              <a:gd name="connsiteY3" fmla="*/ 259976 h 259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212" h="259976">
                <a:moveTo>
                  <a:pt x="73212" y="0"/>
                </a:moveTo>
                <a:cubicBezTo>
                  <a:pt x="47065" y="26894"/>
                  <a:pt x="20918" y="53788"/>
                  <a:pt x="10459" y="89647"/>
                </a:cubicBezTo>
                <a:cubicBezTo>
                  <a:pt x="0" y="125506"/>
                  <a:pt x="1494" y="186765"/>
                  <a:pt x="10459" y="215153"/>
                </a:cubicBezTo>
                <a:cubicBezTo>
                  <a:pt x="19424" y="243541"/>
                  <a:pt x="53788" y="248023"/>
                  <a:pt x="64247" y="259976"/>
                </a:cubicBezTo>
              </a:path>
            </a:pathLst>
          </a:custGeom>
          <a:ln>
            <a:solidFill>
              <a:srgbClr val="FF00F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49" name="직사각형 48"/>
          <p:cNvSpPr/>
          <p:nvPr/>
        </p:nvSpPr>
        <p:spPr>
          <a:xfrm>
            <a:off x="5818800" y="3429000"/>
            <a:ext cx="2357454" cy="928694"/>
          </a:xfrm>
          <a:prstGeom prst="rect">
            <a:avLst/>
          </a:prstGeom>
          <a:solidFill>
            <a:srgbClr val="B7CEA6"/>
          </a:solidFill>
          <a:ln>
            <a:solidFill>
              <a:schemeClr val="accent2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txBody>
          <a:bodyPr wrap="square" rtlCol="0" anchor="t" anchorCtr="0">
            <a:noAutofit/>
          </a:bodyPr>
          <a:lstStyle/>
          <a:p>
            <a:pPr defTabSz="360000"/>
            <a:r>
              <a:rPr lang="en-US" altLang="ko-KR" sz="1400"/>
              <a:t>paint()</a:t>
            </a:r>
          </a:p>
          <a:p>
            <a:pPr defTabSz="360000"/>
            <a:r>
              <a:rPr lang="en-US" altLang="ko-KR" sz="1400"/>
              <a:t>	paintComponent()</a:t>
            </a:r>
          </a:p>
          <a:p>
            <a:pPr defTabSz="360000"/>
            <a:r>
              <a:rPr lang="en-US" altLang="ko-KR" sz="1400"/>
              <a:t>	paintBorder()</a:t>
            </a:r>
          </a:p>
          <a:p>
            <a:pPr defTabSz="360000"/>
            <a:r>
              <a:rPr lang="en-US" altLang="ko-KR" sz="1400"/>
              <a:t>	paintChildren()</a:t>
            </a:r>
            <a:endParaRPr lang="ko-KR" altLang="en-US" sz="1400" dirty="0"/>
          </a:p>
        </p:txBody>
      </p:sp>
      <p:sp>
        <p:nvSpPr>
          <p:cNvPr id="60" name="자유형 59"/>
          <p:cNvSpPr/>
          <p:nvPr/>
        </p:nvSpPr>
        <p:spPr>
          <a:xfrm>
            <a:off x="5098720" y="2419178"/>
            <a:ext cx="791519" cy="344598"/>
          </a:xfrm>
          <a:custGeom>
            <a:avLst/>
            <a:gdLst>
              <a:gd name="connsiteX0" fmla="*/ 0 w 968189"/>
              <a:gd name="connsiteY0" fmla="*/ 797859 h 797859"/>
              <a:gd name="connsiteX1" fmla="*/ 125506 w 968189"/>
              <a:gd name="connsiteY1" fmla="*/ 788894 h 797859"/>
              <a:gd name="connsiteX2" fmla="*/ 233083 w 968189"/>
              <a:gd name="connsiteY2" fmla="*/ 744071 h 797859"/>
              <a:gd name="connsiteX3" fmla="*/ 349624 w 968189"/>
              <a:gd name="connsiteY3" fmla="*/ 627530 h 797859"/>
              <a:gd name="connsiteX4" fmla="*/ 421342 w 968189"/>
              <a:gd name="connsiteY4" fmla="*/ 322730 h 797859"/>
              <a:gd name="connsiteX5" fmla="*/ 502024 w 968189"/>
              <a:gd name="connsiteY5" fmla="*/ 170330 h 797859"/>
              <a:gd name="connsiteX6" fmla="*/ 699247 w 968189"/>
              <a:gd name="connsiteY6" fmla="*/ 44824 h 797859"/>
              <a:gd name="connsiteX7" fmla="*/ 968189 w 968189"/>
              <a:gd name="connsiteY7" fmla="*/ 0 h 797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68189" h="797859">
                <a:moveTo>
                  <a:pt x="0" y="797859"/>
                </a:moveTo>
                <a:cubicBezTo>
                  <a:pt x="43329" y="797859"/>
                  <a:pt x="86659" y="797859"/>
                  <a:pt x="125506" y="788894"/>
                </a:cubicBezTo>
                <a:cubicBezTo>
                  <a:pt x="164353" y="779929"/>
                  <a:pt x="195730" y="770965"/>
                  <a:pt x="233083" y="744071"/>
                </a:cubicBezTo>
                <a:cubicBezTo>
                  <a:pt x="270436" y="717177"/>
                  <a:pt x="318248" y="697754"/>
                  <a:pt x="349624" y="627530"/>
                </a:cubicBezTo>
                <a:cubicBezTo>
                  <a:pt x="381001" y="557307"/>
                  <a:pt x="395942" y="398930"/>
                  <a:pt x="421342" y="322730"/>
                </a:cubicBezTo>
                <a:cubicBezTo>
                  <a:pt x="446742" y="246530"/>
                  <a:pt x="455707" y="216648"/>
                  <a:pt x="502024" y="170330"/>
                </a:cubicBezTo>
                <a:cubicBezTo>
                  <a:pt x="548341" y="124012"/>
                  <a:pt x="621553" y="73212"/>
                  <a:pt x="699247" y="44824"/>
                </a:cubicBezTo>
                <a:cubicBezTo>
                  <a:pt x="776941" y="16436"/>
                  <a:pt x="872565" y="8218"/>
                  <a:pt x="968189" y="0"/>
                </a:cubicBezTo>
              </a:path>
            </a:pathLst>
          </a:custGeom>
          <a:ln>
            <a:solidFill>
              <a:srgbClr val="FF00F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62" name="자유형 61"/>
          <p:cNvSpPr/>
          <p:nvPr/>
        </p:nvSpPr>
        <p:spPr>
          <a:xfrm>
            <a:off x="6175990" y="2633492"/>
            <a:ext cx="106962" cy="151849"/>
          </a:xfrm>
          <a:custGeom>
            <a:avLst/>
            <a:gdLst>
              <a:gd name="connsiteX0" fmla="*/ 73212 w 73212"/>
              <a:gd name="connsiteY0" fmla="*/ 0 h 259976"/>
              <a:gd name="connsiteX1" fmla="*/ 10459 w 73212"/>
              <a:gd name="connsiteY1" fmla="*/ 89647 h 259976"/>
              <a:gd name="connsiteX2" fmla="*/ 10459 w 73212"/>
              <a:gd name="connsiteY2" fmla="*/ 215153 h 259976"/>
              <a:gd name="connsiteX3" fmla="*/ 64247 w 73212"/>
              <a:gd name="connsiteY3" fmla="*/ 259976 h 259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212" h="259976">
                <a:moveTo>
                  <a:pt x="73212" y="0"/>
                </a:moveTo>
                <a:cubicBezTo>
                  <a:pt x="47065" y="26894"/>
                  <a:pt x="20918" y="53788"/>
                  <a:pt x="10459" y="89647"/>
                </a:cubicBezTo>
                <a:cubicBezTo>
                  <a:pt x="0" y="125506"/>
                  <a:pt x="1494" y="186765"/>
                  <a:pt x="10459" y="215153"/>
                </a:cubicBezTo>
                <a:cubicBezTo>
                  <a:pt x="19424" y="243541"/>
                  <a:pt x="53788" y="248023"/>
                  <a:pt x="64247" y="259976"/>
                </a:cubicBezTo>
              </a:path>
            </a:pathLst>
          </a:custGeom>
          <a:ln>
            <a:solidFill>
              <a:srgbClr val="FF00F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63" name="자유형 62"/>
          <p:cNvSpPr/>
          <p:nvPr/>
        </p:nvSpPr>
        <p:spPr>
          <a:xfrm>
            <a:off x="6175990" y="2847806"/>
            <a:ext cx="106962" cy="151849"/>
          </a:xfrm>
          <a:custGeom>
            <a:avLst/>
            <a:gdLst>
              <a:gd name="connsiteX0" fmla="*/ 73212 w 73212"/>
              <a:gd name="connsiteY0" fmla="*/ 0 h 259976"/>
              <a:gd name="connsiteX1" fmla="*/ 10459 w 73212"/>
              <a:gd name="connsiteY1" fmla="*/ 89647 h 259976"/>
              <a:gd name="connsiteX2" fmla="*/ 10459 w 73212"/>
              <a:gd name="connsiteY2" fmla="*/ 215153 h 259976"/>
              <a:gd name="connsiteX3" fmla="*/ 64247 w 73212"/>
              <a:gd name="connsiteY3" fmla="*/ 259976 h 259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212" h="259976">
                <a:moveTo>
                  <a:pt x="73212" y="0"/>
                </a:moveTo>
                <a:cubicBezTo>
                  <a:pt x="47065" y="26894"/>
                  <a:pt x="20918" y="53788"/>
                  <a:pt x="10459" y="89647"/>
                </a:cubicBezTo>
                <a:cubicBezTo>
                  <a:pt x="0" y="125506"/>
                  <a:pt x="1494" y="186765"/>
                  <a:pt x="10459" y="215153"/>
                </a:cubicBezTo>
                <a:cubicBezTo>
                  <a:pt x="19424" y="243541"/>
                  <a:pt x="53788" y="248023"/>
                  <a:pt x="64247" y="259976"/>
                </a:cubicBezTo>
              </a:path>
            </a:pathLst>
          </a:custGeom>
          <a:ln>
            <a:solidFill>
              <a:srgbClr val="FF00F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70" name="자유형 69"/>
          <p:cNvSpPr/>
          <p:nvPr/>
        </p:nvSpPr>
        <p:spPr>
          <a:xfrm>
            <a:off x="6027785" y="2464289"/>
            <a:ext cx="242047" cy="152400"/>
          </a:xfrm>
          <a:custGeom>
            <a:avLst/>
            <a:gdLst>
              <a:gd name="connsiteX0" fmla="*/ 0 w 242047"/>
              <a:gd name="connsiteY0" fmla="*/ 0 h 152400"/>
              <a:gd name="connsiteX1" fmla="*/ 44823 w 242047"/>
              <a:gd name="connsiteY1" fmla="*/ 116541 h 152400"/>
              <a:gd name="connsiteX2" fmla="*/ 242047 w 242047"/>
              <a:gd name="connsiteY2" fmla="*/ 152400 h 15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2047" h="152400">
                <a:moveTo>
                  <a:pt x="0" y="0"/>
                </a:moveTo>
                <a:cubicBezTo>
                  <a:pt x="2241" y="45570"/>
                  <a:pt x="4482" y="91141"/>
                  <a:pt x="44823" y="116541"/>
                </a:cubicBezTo>
                <a:cubicBezTo>
                  <a:pt x="85164" y="141941"/>
                  <a:pt x="163605" y="147170"/>
                  <a:pt x="242047" y="152400"/>
                </a:cubicBezTo>
              </a:path>
            </a:pathLst>
          </a:custGeom>
          <a:ln>
            <a:solidFill>
              <a:srgbClr val="FF00F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71" name="자유형 70"/>
          <p:cNvSpPr/>
          <p:nvPr/>
        </p:nvSpPr>
        <p:spPr>
          <a:xfrm flipV="1">
            <a:off x="5098720" y="2785341"/>
            <a:ext cx="1135253" cy="214315"/>
          </a:xfrm>
          <a:custGeom>
            <a:avLst/>
            <a:gdLst>
              <a:gd name="connsiteX0" fmla="*/ 887506 w 887506"/>
              <a:gd name="connsiteY0" fmla="*/ 4482 h 149411"/>
              <a:gd name="connsiteX1" fmla="*/ 717177 w 887506"/>
              <a:gd name="connsiteY1" fmla="*/ 4482 h 149411"/>
              <a:gd name="connsiteX2" fmla="*/ 493059 w 887506"/>
              <a:gd name="connsiteY2" fmla="*/ 31376 h 149411"/>
              <a:gd name="connsiteX3" fmla="*/ 233082 w 887506"/>
              <a:gd name="connsiteY3" fmla="*/ 129988 h 149411"/>
              <a:gd name="connsiteX4" fmla="*/ 0 w 887506"/>
              <a:gd name="connsiteY4" fmla="*/ 147917 h 1494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7506" h="149411">
                <a:moveTo>
                  <a:pt x="887506" y="4482"/>
                </a:moveTo>
                <a:cubicBezTo>
                  <a:pt x="835212" y="2241"/>
                  <a:pt x="782918" y="0"/>
                  <a:pt x="717177" y="4482"/>
                </a:cubicBezTo>
                <a:cubicBezTo>
                  <a:pt x="651436" y="8964"/>
                  <a:pt x="573741" y="10458"/>
                  <a:pt x="493059" y="31376"/>
                </a:cubicBezTo>
                <a:cubicBezTo>
                  <a:pt x="412377" y="52294"/>
                  <a:pt x="315258" y="110565"/>
                  <a:pt x="233082" y="129988"/>
                </a:cubicBezTo>
                <a:cubicBezTo>
                  <a:pt x="150906" y="149411"/>
                  <a:pt x="75453" y="148664"/>
                  <a:pt x="0" y="147917"/>
                </a:cubicBezTo>
              </a:path>
            </a:pathLst>
          </a:custGeom>
          <a:ln>
            <a:solidFill>
              <a:srgbClr val="008A3E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74" name="자유형 73"/>
          <p:cNvSpPr/>
          <p:nvPr/>
        </p:nvSpPr>
        <p:spPr>
          <a:xfrm>
            <a:off x="5098720" y="2847806"/>
            <a:ext cx="792088" cy="725210"/>
          </a:xfrm>
          <a:custGeom>
            <a:avLst/>
            <a:gdLst>
              <a:gd name="connsiteX0" fmla="*/ 0 w 546847"/>
              <a:gd name="connsiteY0" fmla="*/ 0 h 256988"/>
              <a:gd name="connsiteX1" fmla="*/ 98611 w 546847"/>
              <a:gd name="connsiteY1" fmla="*/ 98612 h 256988"/>
              <a:gd name="connsiteX2" fmla="*/ 188258 w 546847"/>
              <a:gd name="connsiteY2" fmla="*/ 206188 h 256988"/>
              <a:gd name="connsiteX3" fmla="*/ 394447 w 546847"/>
              <a:gd name="connsiteY3" fmla="*/ 251012 h 256988"/>
              <a:gd name="connsiteX4" fmla="*/ 546847 w 546847"/>
              <a:gd name="connsiteY4" fmla="*/ 242047 h 256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6847" h="256988">
                <a:moveTo>
                  <a:pt x="0" y="0"/>
                </a:moveTo>
                <a:cubicBezTo>
                  <a:pt x="33617" y="32123"/>
                  <a:pt x="67235" y="64247"/>
                  <a:pt x="98611" y="98612"/>
                </a:cubicBezTo>
                <a:cubicBezTo>
                  <a:pt x="129987" y="132977"/>
                  <a:pt x="138952" y="180788"/>
                  <a:pt x="188258" y="206188"/>
                </a:cubicBezTo>
                <a:cubicBezTo>
                  <a:pt x="237564" y="231588"/>
                  <a:pt x="334682" y="245036"/>
                  <a:pt x="394447" y="251012"/>
                </a:cubicBezTo>
                <a:cubicBezTo>
                  <a:pt x="454212" y="256988"/>
                  <a:pt x="500529" y="249517"/>
                  <a:pt x="546847" y="242047"/>
                </a:cubicBezTo>
              </a:path>
            </a:pathLst>
          </a:custGeom>
          <a:ln>
            <a:solidFill>
              <a:srgbClr val="FF00F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75" name="자유형 74"/>
          <p:cNvSpPr/>
          <p:nvPr/>
        </p:nvSpPr>
        <p:spPr>
          <a:xfrm>
            <a:off x="6175990" y="3857628"/>
            <a:ext cx="106962" cy="151849"/>
          </a:xfrm>
          <a:custGeom>
            <a:avLst/>
            <a:gdLst>
              <a:gd name="connsiteX0" fmla="*/ 73212 w 73212"/>
              <a:gd name="connsiteY0" fmla="*/ 0 h 259976"/>
              <a:gd name="connsiteX1" fmla="*/ 10459 w 73212"/>
              <a:gd name="connsiteY1" fmla="*/ 89647 h 259976"/>
              <a:gd name="connsiteX2" fmla="*/ 10459 w 73212"/>
              <a:gd name="connsiteY2" fmla="*/ 215153 h 259976"/>
              <a:gd name="connsiteX3" fmla="*/ 64247 w 73212"/>
              <a:gd name="connsiteY3" fmla="*/ 259976 h 259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212" h="259976">
                <a:moveTo>
                  <a:pt x="73212" y="0"/>
                </a:moveTo>
                <a:cubicBezTo>
                  <a:pt x="47065" y="26894"/>
                  <a:pt x="20918" y="53788"/>
                  <a:pt x="10459" y="89647"/>
                </a:cubicBezTo>
                <a:cubicBezTo>
                  <a:pt x="0" y="125506"/>
                  <a:pt x="1494" y="186765"/>
                  <a:pt x="10459" y="215153"/>
                </a:cubicBezTo>
                <a:cubicBezTo>
                  <a:pt x="19424" y="243541"/>
                  <a:pt x="53788" y="248023"/>
                  <a:pt x="64247" y="259976"/>
                </a:cubicBezTo>
              </a:path>
            </a:pathLst>
          </a:custGeom>
          <a:ln>
            <a:solidFill>
              <a:srgbClr val="FF00F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76" name="자유형 75"/>
          <p:cNvSpPr/>
          <p:nvPr/>
        </p:nvSpPr>
        <p:spPr>
          <a:xfrm>
            <a:off x="6175990" y="4071942"/>
            <a:ext cx="106962" cy="151849"/>
          </a:xfrm>
          <a:custGeom>
            <a:avLst/>
            <a:gdLst>
              <a:gd name="connsiteX0" fmla="*/ 73212 w 73212"/>
              <a:gd name="connsiteY0" fmla="*/ 0 h 259976"/>
              <a:gd name="connsiteX1" fmla="*/ 10459 w 73212"/>
              <a:gd name="connsiteY1" fmla="*/ 89647 h 259976"/>
              <a:gd name="connsiteX2" fmla="*/ 10459 w 73212"/>
              <a:gd name="connsiteY2" fmla="*/ 215153 h 259976"/>
              <a:gd name="connsiteX3" fmla="*/ 64247 w 73212"/>
              <a:gd name="connsiteY3" fmla="*/ 259976 h 259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212" h="259976">
                <a:moveTo>
                  <a:pt x="73212" y="0"/>
                </a:moveTo>
                <a:cubicBezTo>
                  <a:pt x="47065" y="26894"/>
                  <a:pt x="20918" y="53788"/>
                  <a:pt x="10459" y="89647"/>
                </a:cubicBezTo>
                <a:cubicBezTo>
                  <a:pt x="0" y="125506"/>
                  <a:pt x="1494" y="186765"/>
                  <a:pt x="10459" y="215153"/>
                </a:cubicBezTo>
                <a:cubicBezTo>
                  <a:pt x="19424" y="243541"/>
                  <a:pt x="53788" y="248023"/>
                  <a:pt x="64247" y="259976"/>
                </a:cubicBezTo>
              </a:path>
            </a:pathLst>
          </a:custGeom>
          <a:ln>
            <a:solidFill>
              <a:srgbClr val="FF00F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77" name="자유형 76"/>
          <p:cNvSpPr/>
          <p:nvPr/>
        </p:nvSpPr>
        <p:spPr>
          <a:xfrm>
            <a:off x="6027785" y="3688425"/>
            <a:ext cx="242047" cy="152400"/>
          </a:xfrm>
          <a:custGeom>
            <a:avLst/>
            <a:gdLst>
              <a:gd name="connsiteX0" fmla="*/ 0 w 242047"/>
              <a:gd name="connsiteY0" fmla="*/ 0 h 152400"/>
              <a:gd name="connsiteX1" fmla="*/ 44823 w 242047"/>
              <a:gd name="connsiteY1" fmla="*/ 116541 h 152400"/>
              <a:gd name="connsiteX2" fmla="*/ 242047 w 242047"/>
              <a:gd name="connsiteY2" fmla="*/ 152400 h 15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2047" h="152400">
                <a:moveTo>
                  <a:pt x="0" y="0"/>
                </a:moveTo>
                <a:cubicBezTo>
                  <a:pt x="2241" y="45570"/>
                  <a:pt x="4482" y="91141"/>
                  <a:pt x="44823" y="116541"/>
                </a:cubicBezTo>
                <a:cubicBezTo>
                  <a:pt x="85164" y="141941"/>
                  <a:pt x="163605" y="147170"/>
                  <a:pt x="242047" y="152400"/>
                </a:cubicBezTo>
              </a:path>
            </a:pathLst>
          </a:custGeom>
          <a:ln>
            <a:solidFill>
              <a:srgbClr val="FF00F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79" name="자유형 78"/>
          <p:cNvSpPr/>
          <p:nvPr/>
        </p:nvSpPr>
        <p:spPr>
          <a:xfrm>
            <a:off x="5026712" y="2847806"/>
            <a:ext cx="1152129" cy="1373282"/>
          </a:xfrm>
          <a:custGeom>
            <a:avLst/>
            <a:gdLst>
              <a:gd name="connsiteX0" fmla="*/ 986118 w 986118"/>
              <a:gd name="connsiteY0" fmla="*/ 896470 h 896470"/>
              <a:gd name="connsiteX1" fmla="*/ 726141 w 986118"/>
              <a:gd name="connsiteY1" fmla="*/ 815788 h 896470"/>
              <a:gd name="connsiteX2" fmla="*/ 376518 w 986118"/>
              <a:gd name="connsiteY2" fmla="*/ 636494 h 896470"/>
              <a:gd name="connsiteX3" fmla="*/ 152400 w 986118"/>
              <a:gd name="connsiteY3" fmla="*/ 439270 h 896470"/>
              <a:gd name="connsiteX4" fmla="*/ 107577 w 986118"/>
              <a:gd name="connsiteY4" fmla="*/ 179294 h 896470"/>
              <a:gd name="connsiteX5" fmla="*/ 0 w 986118"/>
              <a:gd name="connsiteY5" fmla="*/ 0 h 8964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86118" h="896470">
                <a:moveTo>
                  <a:pt x="986118" y="896470"/>
                </a:moveTo>
                <a:cubicBezTo>
                  <a:pt x="906929" y="877793"/>
                  <a:pt x="827741" y="859117"/>
                  <a:pt x="726141" y="815788"/>
                </a:cubicBezTo>
                <a:cubicBezTo>
                  <a:pt x="624541" y="772459"/>
                  <a:pt x="472141" y="699247"/>
                  <a:pt x="376518" y="636494"/>
                </a:cubicBezTo>
                <a:cubicBezTo>
                  <a:pt x="280895" y="573741"/>
                  <a:pt x="197223" y="515470"/>
                  <a:pt x="152400" y="439270"/>
                </a:cubicBezTo>
                <a:cubicBezTo>
                  <a:pt x="107577" y="363070"/>
                  <a:pt x="132977" y="252506"/>
                  <a:pt x="107577" y="179294"/>
                </a:cubicBezTo>
                <a:cubicBezTo>
                  <a:pt x="82177" y="106082"/>
                  <a:pt x="41088" y="53041"/>
                  <a:pt x="0" y="0"/>
                </a:cubicBezTo>
              </a:path>
            </a:pathLst>
          </a:custGeom>
          <a:ln>
            <a:solidFill>
              <a:srgbClr val="008A3E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cxnSp>
        <p:nvCxnSpPr>
          <p:cNvPr id="82" name="구부러진 연결선 81"/>
          <p:cNvCxnSpPr/>
          <p:nvPr/>
        </p:nvCxnSpPr>
        <p:spPr>
          <a:xfrm rot="5400000">
            <a:off x="1114877" y="3432183"/>
            <a:ext cx="2108454" cy="477470"/>
          </a:xfrm>
          <a:prstGeom prst="curvedConnector3">
            <a:avLst>
              <a:gd name="adj1" fmla="val 50000"/>
            </a:avLst>
          </a:prstGeom>
          <a:ln>
            <a:solidFill>
              <a:srgbClr val="FF00F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구부러진 연결선 83"/>
          <p:cNvCxnSpPr/>
          <p:nvPr/>
        </p:nvCxnSpPr>
        <p:spPr>
          <a:xfrm rot="16200000" flipH="1">
            <a:off x="2001059" y="4763919"/>
            <a:ext cx="214314" cy="214314"/>
          </a:xfrm>
          <a:prstGeom prst="curvedConnector3">
            <a:avLst>
              <a:gd name="adj1" fmla="val 100196"/>
            </a:avLst>
          </a:prstGeom>
          <a:ln>
            <a:solidFill>
              <a:srgbClr val="FF00F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자유형 84"/>
          <p:cNvSpPr/>
          <p:nvPr/>
        </p:nvSpPr>
        <p:spPr>
          <a:xfrm>
            <a:off x="2108216" y="4978233"/>
            <a:ext cx="90087" cy="223287"/>
          </a:xfrm>
          <a:custGeom>
            <a:avLst/>
            <a:gdLst>
              <a:gd name="connsiteX0" fmla="*/ 73212 w 73212"/>
              <a:gd name="connsiteY0" fmla="*/ 0 h 259976"/>
              <a:gd name="connsiteX1" fmla="*/ 10459 w 73212"/>
              <a:gd name="connsiteY1" fmla="*/ 89647 h 259976"/>
              <a:gd name="connsiteX2" fmla="*/ 10459 w 73212"/>
              <a:gd name="connsiteY2" fmla="*/ 215153 h 259976"/>
              <a:gd name="connsiteX3" fmla="*/ 64247 w 73212"/>
              <a:gd name="connsiteY3" fmla="*/ 259976 h 259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212" h="259976">
                <a:moveTo>
                  <a:pt x="73212" y="0"/>
                </a:moveTo>
                <a:cubicBezTo>
                  <a:pt x="47065" y="26894"/>
                  <a:pt x="20918" y="53788"/>
                  <a:pt x="10459" y="89647"/>
                </a:cubicBezTo>
                <a:cubicBezTo>
                  <a:pt x="0" y="125506"/>
                  <a:pt x="1494" y="186765"/>
                  <a:pt x="10459" y="215153"/>
                </a:cubicBezTo>
                <a:cubicBezTo>
                  <a:pt x="19424" y="243541"/>
                  <a:pt x="53788" y="248023"/>
                  <a:pt x="64247" y="259976"/>
                </a:cubicBezTo>
              </a:path>
            </a:pathLst>
          </a:custGeom>
          <a:ln>
            <a:solidFill>
              <a:srgbClr val="FF00F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86" name="자유형 85"/>
          <p:cNvSpPr/>
          <p:nvPr/>
        </p:nvSpPr>
        <p:spPr>
          <a:xfrm>
            <a:off x="2125286" y="5193144"/>
            <a:ext cx="90087" cy="223287"/>
          </a:xfrm>
          <a:custGeom>
            <a:avLst/>
            <a:gdLst>
              <a:gd name="connsiteX0" fmla="*/ 73212 w 73212"/>
              <a:gd name="connsiteY0" fmla="*/ 0 h 259976"/>
              <a:gd name="connsiteX1" fmla="*/ 10459 w 73212"/>
              <a:gd name="connsiteY1" fmla="*/ 89647 h 259976"/>
              <a:gd name="connsiteX2" fmla="*/ 10459 w 73212"/>
              <a:gd name="connsiteY2" fmla="*/ 215153 h 259976"/>
              <a:gd name="connsiteX3" fmla="*/ 64247 w 73212"/>
              <a:gd name="connsiteY3" fmla="*/ 259976 h 259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212" h="259976">
                <a:moveTo>
                  <a:pt x="73212" y="0"/>
                </a:moveTo>
                <a:cubicBezTo>
                  <a:pt x="47065" y="26894"/>
                  <a:pt x="20918" y="53788"/>
                  <a:pt x="10459" y="89647"/>
                </a:cubicBezTo>
                <a:cubicBezTo>
                  <a:pt x="0" y="125506"/>
                  <a:pt x="1494" y="186765"/>
                  <a:pt x="10459" y="215153"/>
                </a:cubicBezTo>
                <a:cubicBezTo>
                  <a:pt x="19424" y="243541"/>
                  <a:pt x="53788" y="248023"/>
                  <a:pt x="64247" y="259976"/>
                </a:cubicBezTo>
              </a:path>
            </a:pathLst>
          </a:custGeom>
          <a:ln>
            <a:solidFill>
              <a:srgbClr val="FF00F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87" name="자유형 86"/>
          <p:cNvSpPr/>
          <p:nvPr/>
        </p:nvSpPr>
        <p:spPr>
          <a:xfrm>
            <a:off x="3442536" y="5134190"/>
            <a:ext cx="781715" cy="282242"/>
          </a:xfrm>
          <a:custGeom>
            <a:avLst/>
            <a:gdLst>
              <a:gd name="connsiteX0" fmla="*/ 0 w 968189"/>
              <a:gd name="connsiteY0" fmla="*/ 797859 h 797859"/>
              <a:gd name="connsiteX1" fmla="*/ 125506 w 968189"/>
              <a:gd name="connsiteY1" fmla="*/ 788894 h 797859"/>
              <a:gd name="connsiteX2" fmla="*/ 233083 w 968189"/>
              <a:gd name="connsiteY2" fmla="*/ 744071 h 797859"/>
              <a:gd name="connsiteX3" fmla="*/ 349624 w 968189"/>
              <a:gd name="connsiteY3" fmla="*/ 627530 h 797859"/>
              <a:gd name="connsiteX4" fmla="*/ 421342 w 968189"/>
              <a:gd name="connsiteY4" fmla="*/ 322730 h 797859"/>
              <a:gd name="connsiteX5" fmla="*/ 502024 w 968189"/>
              <a:gd name="connsiteY5" fmla="*/ 170330 h 797859"/>
              <a:gd name="connsiteX6" fmla="*/ 699247 w 968189"/>
              <a:gd name="connsiteY6" fmla="*/ 44824 h 797859"/>
              <a:gd name="connsiteX7" fmla="*/ 968189 w 968189"/>
              <a:gd name="connsiteY7" fmla="*/ 0 h 797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68189" h="797859">
                <a:moveTo>
                  <a:pt x="0" y="797859"/>
                </a:moveTo>
                <a:cubicBezTo>
                  <a:pt x="43329" y="797859"/>
                  <a:pt x="86659" y="797859"/>
                  <a:pt x="125506" y="788894"/>
                </a:cubicBezTo>
                <a:cubicBezTo>
                  <a:pt x="164353" y="779929"/>
                  <a:pt x="195730" y="770965"/>
                  <a:pt x="233083" y="744071"/>
                </a:cubicBezTo>
                <a:cubicBezTo>
                  <a:pt x="270436" y="717177"/>
                  <a:pt x="318248" y="697754"/>
                  <a:pt x="349624" y="627530"/>
                </a:cubicBezTo>
                <a:cubicBezTo>
                  <a:pt x="381001" y="557307"/>
                  <a:pt x="395942" y="398930"/>
                  <a:pt x="421342" y="322730"/>
                </a:cubicBezTo>
                <a:cubicBezTo>
                  <a:pt x="446742" y="246530"/>
                  <a:pt x="455707" y="216648"/>
                  <a:pt x="502024" y="170330"/>
                </a:cubicBezTo>
                <a:cubicBezTo>
                  <a:pt x="548341" y="124012"/>
                  <a:pt x="621553" y="73212"/>
                  <a:pt x="699247" y="44824"/>
                </a:cubicBezTo>
                <a:cubicBezTo>
                  <a:pt x="776941" y="16436"/>
                  <a:pt x="872565" y="8218"/>
                  <a:pt x="968189" y="0"/>
                </a:cubicBezTo>
              </a:path>
            </a:pathLst>
          </a:custGeom>
          <a:ln>
            <a:solidFill>
              <a:srgbClr val="FF00F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88" name="자유형 87"/>
          <p:cNvSpPr/>
          <p:nvPr/>
        </p:nvSpPr>
        <p:spPr>
          <a:xfrm>
            <a:off x="4510002" y="5348503"/>
            <a:ext cx="106962" cy="151849"/>
          </a:xfrm>
          <a:custGeom>
            <a:avLst/>
            <a:gdLst>
              <a:gd name="connsiteX0" fmla="*/ 73212 w 73212"/>
              <a:gd name="connsiteY0" fmla="*/ 0 h 259976"/>
              <a:gd name="connsiteX1" fmla="*/ 10459 w 73212"/>
              <a:gd name="connsiteY1" fmla="*/ 89647 h 259976"/>
              <a:gd name="connsiteX2" fmla="*/ 10459 w 73212"/>
              <a:gd name="connsiteY2" fmla="*/ 215153 h 259976"/>
              <a:gd name="connsiteX3" fmla="*/ 64247 w 73212"/>
              <a:gd name="connsiteY3" fmla="*/ 259976 h 259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212" h="259976">
                <a:moveTo>
                  <a:pt x="73212" y="0"/>
                </a:moveTo>
                <a:cubicBezTo>
                  <a:pt x="47065" y="26894"/>
                  <a:pt x="20918" y="53788"/>
                  <a:pt x="10459" y="89647"/>
                </a:cubicBezTo>
                <a:cubicBezTo>
                  <a:pt x="0" y="125506"/>
                  <a:pt x="1494" y="186765"/>
                  <a:pt x="10459" y="215153"/>
                </a:cubicBezTo>
                <a:cubicBezTo>
                  <a:pt x="19424" y="243541"/>
                  <a:pt x="53788" y="248023"/>
                  <a:pt x="64247" y="259976"/>
                </a:cubicBezTo>
              </a:path>
            </a:pathLst>
          </a:custGeom>
          <a:ln>
            <a:solidFill>
              <a:srgbClr val="FF00F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89" name="자유형 88"/>
          <p:cNvSpPr/>
          <p:nvPr/>
        </p:nvSpPr>
        <p:spPr>
          <a:xfrm>
            <a:off x="4510002" y="5562817"/>
            <a:ext cx="106962" cy="151849"/>
          </a:xfrm>
          <a:custGeom>
            <a:avLst/>
            <a:gdLst>
              <a:gd name="connsiteX0" fmla="*/ 73212 w 73212"/>
              <a:gd name="connsiteY0" fmla="*/ 0 h 259976"/>
              <a:gd name="connsiteX1" fmla="*/ 10459 w 73212"/>
              <a:gd name="connsiteY1" fmla="*/ 89647 h 259976"/>
              <a:gd name="connsiteX2" fmla="*/ 10459 w 73212"/>
              <a:gd name="connsiteY2" fmla="*/ 215153 h 259976"/>
              <a:gd name="connsiteX3" fmla="*/ 64247 w 73212"/>
              <a:gd name="connsiteY3" fmla="*/ 259976 h 259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212" h="259976">
                <a:moveTo>
                  <a:pt x="73212" y="0"/>
                </a:moveTo>
                <a:cubicBezTo>
                  <a:pt x="47065" y="26894"/>
                  <a:pt x="20918" y="53788"/>
                  <a:pt x="10459" y="89647"/>
                </a:cubicBezTo>
                <a:cubicBezTo>
                  <a:pt x="0" y="125506"/>
                  <a:pt x="1494" y="186765"/>
                  <a:pt x="10459" y="215153"/>
                </a:cubicBezTo>
                <a:cubicBezTo>
                  <a:pt x="19424" y="243541"/>
                  <a:pt x="53788" y="248023"/>
                  <a:pt x="64247" y="259976"/>
                </a:cubicBezTo>
              </a:path>
            </a:pathLst>
          </a:custGeom>
          <a:ln>
            <a:solidFill>
              <a:srgbClr val="FF00F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90" name="자유형 89"/>
          <p:cNvSpPr/>
          <p:nvPr/>
        </p:nvSpPr>
        <p:spPr>
          <a:xfrm>
            <a:off x="4361797" y="5179300"/>
            <a:ext cx="242047" cy="152400"/>
          </a:xfrm>
          <a:custGeom>
            <a:avLst/>
            <a:gdLst>
              <a:gd name="connsiteX0" fmla="*/ 0 w 242047"/>
              <a:gd name="connsiteY0" fmla="*/ 0 h 152400"/>
              <a:gd name="connsiteX1" fmla="*/ 44823 w 242047"/>
              <a:gd name="connsiteY1" fmla="*/ 116541 h 152400"/>
              <a:gd name="connsiteX2" fmla="*/ 242047 w 242047"/>
              <a:gd name="connsiteY2" fmla="*/ 152400 h 15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2047" h="152400">
                <a:moveTo>
                  <a:pt x="0" y="0"/>
                </a:moveTo>
                <a:cubicBezTo>
                  <a:pt x="2241" y="45570"/>
                  <a:pt x="4482" y="91141"/>
                  <a:pt x="44823" y="116541"/>
                </a:cubicBezTo>
                <a:cubicBezTo>
                  <a:pt x="85164" y="141941"/>
                  <a:pt x="163605" y="147170"/>
                  <a:pt x="242047" y="152400"/>
                </a:cubicBezTo>
              </a:path>
            </a:pathLst>
          </a:custGeom>
          <a:ln>
            <a:solidFill>
              <a:srgbClr val="FF00F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91" name="자유형 90"/>
          <p:cNvSpPr/>
          <p:nvPr/>
        </p:nvSpPr>
        <p:spPr>
          <a:xfrm flipV="1">
            <a:off x="3370528" y="5424427"/>
            <a:ext cx="1197457" cy="342062"/>
          </a:xfrm>
          <a:custGeom>
            <a:avLst/>
            <a:gdLst>
              <a:gd name="connsiteX0" fmla="*/ 887506 w 887506"/>
              <a:gd name="connsiteY0" fmla="*/ 4482 h 149411"/>
              <a:gd name="connsiteX1" fmla="*/ 717177 w 887506"/>
              <a:gd name="connsiteY1" fmla="*/ 4482 h 149411"/>
              <a:gd name="connsiteX2" fmla="*/ 493059 w 887506"/>
              <a:gd name="connsiteY2" fmla="*/ 31376 h 149411"/>
              <a:gd name="connsiteX3" fmla="*/ 233082 w 887506"/>
              <a:gd name="connsiteY3" fmla="*/ 129988 h 149411"/>
              <a:gd name="connsiteX4" fmla="*/ 0 w 887506"/>
              <a:gd name="connsiteY4" fmla="*/ 147917 h 1494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7506" h="149411">
                <a:moveTo>
                  <a:pt x="887506" y="4482"/>
                </a:moveTo>
                <a:cubicBezTo>
                  <a:pt x="835212" y="2241"/>
                  <a:pt x="782918" y="0"/>
                  <a:pt x="717177" y="4482"/>
                </a:cubicBezTo>
                <a:cubicBezTo>
                  <a:pt x="651436" y="8964"/>
                  <a:pt x="573741" y="10458"/>
                  <a:pt x="493059" y="31376"/>
                </a:cubicBezTo>
                <a:cubicBezTo>
                  <a:pt x="412377" y="52294"/>
                  <a:pt x="315258" y="110565"/>
                  <a:pt x="233082" y="129988"/>
                </a:cubicBezTo>
                <a:cubicBezTo>
                  <a:pt x="150906" y="149411"/>
                  <a:pt x="75453" y="148664"/>
                  <a:pt x="0" y="147917"/>
                </a:cubicBezTo>
              </a:path>
            </a:pathLst>
          </a:custGeom>
          <a:ln>
            <a:solidFill>
              <a:srgbClr val="008A3E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99" name="자유형 98"/>
          <p:cNvSpPr/>
          <p:nvPr/>
        </p:nvSpPr>
        <p:spPr>
          <a:xfrm>
            <a:off x="2407839" y="2495802"/>
            <a:ext cx="1413336" cy="427928"/>
          </a:xfrm>
          <a:custGeom>
            <a:avLst/>
            <a:gdLst>
              <a:gd name="connsiteX0" fmla="*/ 2483223 w 2483223"/>
              <a:gd name="connsiteY0" fmla="*/ 295835 h 424329"/>
              <a:gd name="connsiteX1" fmla="*/ 1891553 w 2483223"/>
              <a:gd name="connsiteY1" fmla="*/ 385482 h 424329"/>
              <a:gd name="connsiteX2" fmla="*/ 1084729 w 2483223"/>
              <a:gd name="connsiteY2" fmla="*/ 385482 h 424329"/>
              <a:gd name="connsiteX3" fmla="*/ 609600 w 2483223"/>
              <a:gd name="connsiteY3" fmla="*/ 152400 h 424329"/>
              <a:gd name="connsiteX4" fmla="*/ 0 w 2483223"/>
              <a:gd name="connsiteY4" fmla="*/ 0 h 42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83223" h="424329">
                <a:moveTo>
                  <a:pt x="2483223" y="295835"/>
                </a:moveTo>
                <a:cubicBezTo>
                  <a:pt x="2303929" y="333188"/>
                  <a:pt x="2124635" y="370541"/>
                  <a:pt x="1891553" y="385482"/>
                </a:cubicBezTo>
                <a:cubicBezTo>
                  <a:pt x="1658471" y="400423"/>
                  <a:pt x="1298388" y="424329"/>
                  <a:pt x="1084729" y="385482"/>
                </a:cubicBezTo>
                <a:cubicBezTo>
                  <a:pt x="871070" y="346635"/>
                  <a:pt x="790388" y="216647"/>
                  <a:pt x="609600" y="152400"/>
                </a:cubicBezTo>
                <a:cubicBezTo>
                  <a:pt x="428812" y="88153"/>
                  <a:pt x="214406" y="44076"/>
                  <a:pt x="0" y="0"/>
                </a:cubicBezTo>
              </a:path>
            </a:pathLst>
          </a:custGeom>
          <a:ln>
            <a:solidFill>
              <a:srgbClr val="008A3E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36" name="TextBox 35"/>
          <p:cNvSpPr txBox="1"/>
          <p:nvPr/>
        </p:nvSpPr>
        <p:spPr>
          <a:xfrm>
            <a:off x="706232" y="1340768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0070C0"/>
                </a:solidFill>
              </a:rPr>
              <a:t>컨테이너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3442536" y="1628800"/>
            <a:ext cx="13869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>
                <a:solidFill>
                  <a:srgbClr val="0070C0"/>
                </a:solidFill>
              </a:rPr>
              <a:t>자식 컨테이너 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904148" y="4229068"/>
            <a:ext cx="13869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>
                <a:solidFill>
                  <a:srgbClr val="0070C0"/>
                </a:solidFill>
              </a:rPr>
              <a:t>자식 컨테이너 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5818800" y="1916832"/>
            <a:ext cx="13244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>
                <a:solidFill>
                  <a:srgbClr val="0070C0"/>
                </a:solidFill>
              </a:rPr>
              <a:t>자식 컴포넌트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5818800" y="3140968"/>
            <a:ext cx="13244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>
                <a:solidFill>
                  <a:srgbClr val="0070C0"/>
                </a:solidFill>
              </a:rPr>
              <a:t>자식 컴포넌트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4162616" y="4581128"/>
            <a:ext cx="13244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>
                <a:solidFill>
                  <a:srgbClr val="0070C0"/>
                </a:solidFill>
              </a:rPr>
              <a:t>자식 컴포넌트</a:t>
            </a:r>
          </a:p>
        </p:txBody>
      </p:sp>
      <p:sp>
        <p:nvSpPr>
          <p:cNvPr id="47" name="슬라이드 번호 개체 틀 4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7</a:t>
            </a:fld>
            <a:endParaRPr lang="ko-KR" altLang="en-US"/>
          </a:p>
        </p:txBody>
      </p:sp>
      <p:sp>
        <p:nvSpPr>
          <p:cNvPr id="13" name="자유형 12"/>
          <p:cNvSpPr/>
          <p:nvPr/>
        </p:nvSpPr>
        <p:spPr>
          <a:xfrm>
            <a:off x="692975" y="2224609"/>
            <a:ext cx="1413163" cy="3206373"/>
          </a:xfrm>
          <a:custGeom>
            <a:avLst/>
            <a:gdLst>
              <a:gd name="connsiteX0" fmla="*/ 1413163 w 1413163"/>
              <a:gd name="connsiteY0" fmla="*/ 3980873 h 3980873"/>
              <a:gd name="connsiteX1" fmla="*/ 341745 w 1413163"/>
              <a:gd name="connsiteY1" fmla="*/ 2475346 h 3980873"/>
              <a:gd name="connsiteX2" fmla="*/ 166254 w 1413163"/>
              <a:gd name="connsiteY2" fmla="*/ 424873 h 3980873"/>
              <a:gd name="connsiteX3" fmla="*/ 0 w 1413163"/>
              <a:gd name="connsiteY3" fmla="*/ 0 h 3980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13163" h="3980873">
                <a:moveTo>
                  <a:pt x="1413163" y="3980873"/>
                </a:moveTo>
                <a:cubicBezTo>
                  <a:pt x="981363" y="3524443"/>
                  <a:pt x="549563" y="3068013"/>
                  <a:pt x="341745" y="2475346"/>
                </a:cubicBezTo>
                <a:cubicBezTo>
                  <a:pt x="133927" y="1882679"/>
                  <a:pt x="223212" y="837431"/>
                  <a:pt x="166254" y="424873"/>
                </a:cubicBezTo>
                <a:cubicBezTo>
                  <a:pt x="109296" y="12315"/>
                  <a:pt x="54648" y="6157"/>
                  <a:pt x="0" y="0"/>
                </a:cubicBezTo>
              </a:path>
            </a:pathLst>
          </a:custGeom>
          <a:noFill/>
          <a:ln w="12700">
            <a:solidFill>
              <a:srgbClr val="008A3E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8" name="구부러진 연결선 47"/>
          <p:cNvCxnSpPr/>
          <p:nvPr/>
        </p:nvCxnSpPr>
        <p:spPr>
          <a:xfrm>
            <a:off x="491918" y="1541388"/>
            <a:ext cx="407674" cy="243074"/>
          </a:xfrm>
          <a:prstGeom prst="curvedConnector3">
            <a:avLst>
              <a:gd name="adj1" fmla="val 8464"/>
            </a:avLst>
          </a:prstGeom>
          <a:ln>
            <a:solidFill>
              <a:srgbClr val="FF00F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9963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Review: repaint() </a:t>
            </a:r>
            <a:r>
              <a:rPr lang="ko-KR" altLang="en-US" dirty="0"/>
              <a:t>메소드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강제로 컴포넌트의 다시 그리기 지시하는 </a:t>
            </a:r>
            <a:r>
              <a:rPr lang="ko-KR" altLang="en-US" dirty="0" err="1"/>
              <a:t>메소드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자바 플랫폼에게 지금 당장 컴포넌트를 다시 그리도록 지시</a:t>
            </a:r>
            <a:endParaRPr lang="en-US" altLang="ko-KR" dirty="0"/>
          </a:p>
          <a:p>
            <a:pPr lvl="2"/>
            <a:r>
              <a:rPr lang="ko-KR" altLang="en-US" dirty="0"/>
              <a:t>컴포넌트의 페인팅 과정 진행</a:t>
            </a:r>
            <a:endParaRPr lang="en-US" altLang="ko-KR" dirty="0"/>
          </a:p>
          <a:p>
            <a:r>
              <a:rPr lang="en-US" altLang="ko-KR" dirty="0"/>
              <a:t>repaint()</a:t>
            </a:r>
            <a:r>
              <a:rPr lang="ko-KR" altLang="en-US" dirty="0"/>
              <a:t>가 필요한 경우</a:t>
            </a:r>
            <a:endParaRPr lang="en-US" altLang="ko-KR" dirty="0"/>
          </a:p>
          <a:p>
            <a:pPr lvl="1"/>
            <a:r>
              <a:rPr lang="ko-KR" altLang="en-US" dirty="0"/>
              <a:t>프로그램 내에서 컴포넌트의 모양과 위치를 변경한 경우</a:t>
            </a:r>
            <a:endParaRPr lang="en-US" altLang="ko-KR" dirty="0"/>
          </a:p>
          <a:p>
            <a:pPr lvl="2"/>
            <a:r>
              <a:rPr lang="en-US" altLang="ko-KR" dirty="0"/>
              <a:t>repaint()</a:t>
            </a:r>
            <a:r>
              <a:rPr lang="ko-KR" altLang="en-US" dirty="0"/>
              <a:t>를 호출하면 자바 플랫폼에 의해 컴포넌트의 </a:t>
            </a:r>
            <a:r>
              <a:rPr lang="en-US" altLang="ko-KR" dirty="0" err="1"/>
              <a:t>paintComponent</a:t>
            </a:r>
            <a:r>
              <a:rPr lang="en-US" altLang="ko-KR" dirty="0"/>
              <a:t>()</a:t>
            </a:r>
            <a:r>
              <a:rPr lang="ko-KR" altLang="en-US" dirty="0"/>
              <a:t>가 호출됨</a:t>
            </a:r>
            <a:endParaRPr lang="en-US" altLang="ko-KR" dirty="0"/>
          </a:p>
          <a:p>
            <a:r>
              <a:rPr lang="ko-KR" altLang="en-US" dirty="0"/>
              <a:t>부모 컴포넌트부터 다시 그리는 것이 좋음</a:t>
            </a:r>
            <a:endParaRPr lang="en-US" altLang="ko-KR" dirty="0"/>
          </a:p>
          <a:p>
            <a:pPr lvl="1"/>
            <a:r>
              <a:rPr lang="ko-KR" altLang="en-US" dirty="0"/>
              <a:t>만일 컴포넌트의 위치가 변경된 경우</a:t>
            </a:r>
            <a:endParaRPr lang="en-US" altLang="ko-KR" dirty="0"/>
          </a:p>
          <a:p>
            <a:pPr lvl="2"/>
            <a:r>
              <a:rPr lang="en-US" altLang="ko-KR" dirty="0"/>
              <a:t>repaint()</a:t>
            </a:r>
            <a:r>
              <a:rPr lang="ko-KR" altLang="en-US" dirty="0"/>
              <a:t>가 불려지면 이 컴포넌트는 새로운 위치에 다시 그려지지만 이전 위치에 있던 자신의 모양이 남아 있기 때문에 부모 컴포넌트의 </a:t>
            </a:r>
            <a:r>
              <a:rPr lang="en-US" altLang="ko-KR" dirty="0"/>
              <a:t>repaint()</a:t>
            </a:r>
            <a:r>
              <a:rPr lang="ko-KR" altLang="en-US" dirty="0"/>
              <a:t>를 호출하는 것이 좋음</a:t>
            </a:r>
            <a:endParaRPr lang="en-US" altLang="ko-KR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8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187624" y="6287625"/>
            <a:ext cx="3577030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 err="1"/>
              <a:t>component.getParent</a:t>
            </a:r>
            <a:r>
              <a:rPr lang="en-US" altLang="ko-KR" dirty="0"/>
              <a:t>().repaint();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1043608" y="1988840"/>
            <a:ext cx="2496910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 err="1"/>
              <a:t>component.repaint</a:t>
            </a:r>
            <a:r>
              <a:rPr lang="en-US" altLang="ko-KR" dirty="0"/>
              <a:t>();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129442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err="1"/>
              <a:t>JButton</a:t>
            </a:r>
            <a:r>
              <a:rPr lang="ko-KR" altLang="en-US" dirty="0"/>
              <a:t>을 상속받아 새로운 버튼 생성 예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179512" y="1394311"/>
            <a:ext cx="4214842" cy="304698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import </a:t>
            </a:r>
            <a:r>
              <a:rPr lang="en-US" altLang="ko-KR" sz="1200" dirty="0" err="1"/>
              <a:t>javax.swing</a:t>
            </a:r>
            <a:r>
              <a:rPr lang="en-US" altLang="ko-KR" sz="1200" dirty="0"/>
              <a:t>.*;</a:t>
            </a:r>
          </a:p>
          <a:p>
            <a:pPr defTabSz="180000"/>
            <a:r>
              <a:rPr lang="en-US" altLang="ko-KR" sz="1200" dirty="0"/>
              <a:t>import </a:t>
            </a:r>
            <a:r>
              <a:rPr lang="en-US" altLang="ko-KR" sz="1200" dirty="0" err="1"/>
              <a:t>java.awt</a:t>
            </a:r>
            <a:r>
              <a:rPr lang="en-US" altLang="ko-KR" sz="1200" dirty="0"/>
              <a:t>.*;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b="1" dirty="0"/>
              <a:t>public class </a:t>
            </a:r>
            <a:r>
              <a:rPr lang="en-US" altLang="ko-KR" sz="1200" b="1" dirty="0" err="1"/>
              <a:t>paintComponentEx</a:t>
            </a:r>
            <a:r>
              <a:rPr lang="en-US" altLang="ko-KR" sz="1200" b="1" dirty="0"/>
              <a:t> extends </a:t>
            </a:r>
            <a:r>
              <a:rPr lang="en-US" altLang="ko-KR" sz="1200" b="1" dirty="0" err="1"/>
              <a:t>JFrame</a:t>
            </a:r>
            <a:r>
              <a:rPr lang="en-US" altLang="ko-KR" sz="1200" b="1" dirty="0"/>
              <a:t>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/>
              <a:t>	public </a:t>
            </a:r>
            <a:r>
              <a:rPr lang="en-US" altLang="ko-KR" sz="1200" dirty="0" err="1"/>
              <a:t>paintComponentEx</a:t>
            </a:r>
            <a:r>
              <a:rPr lang="en-US" altLang="ko-KR" sz="1200" dirty="0"/>
              <a:t>() {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setTitle</a:t>
            </a:r>
            <a:r>
              <a:rPr lang="en-US" altLang="ko-KR" sz="1200" dirty="0"/>
              <a:t>("</a:t>
            </a:r>
            <a:r>
              <a:rPr lang="ko-KR" altLang="en-US" sz="1200" dirty="0"/>
              <a:t>새로운 버튼 만들기</a:t>
            </a:r>
            <a:r>
              <a:rPr lang="en-US" altLang="ko-KR" sz="1200" dirty="0"/>
              <a:t>");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setDefaultCloseOperation</a:t>
            </a:r>
            <a:r>
              <a:rPr lang="en-US" altLang="ko-KR" sz="1200" dirty="0"/>
              <a:t>(</a:t>
            </a:r>
            <a:r>
              <a:rPr lang="en-US" altLang="ko-KR" sz="1200" dirty="0" err="1"/>
              <a:t>JFrame.EXIT_ON_CLOSE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/>
              <a:t>		Container c = </a:t>
            </a:r>
            <a:r>
              <a:rPr lang="en-US" altLang="ko-KR" sz="1200" dirty="0" err="1"/>
              <a:t>getContentPane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c.setLayout</a:t>
            </a:r>
            <a:r>
              <a:rPr lang="en-US" altLang="ko-KR" sz="1200" dirty="0"/>
              <a:t>(new </a:t>
            </a:r>
            <a:r>
              <a:rPr lang="en-US" altLang="ko-KR" sz="1200" dirty="0" err="1"/>
              <a:t>FlowLayout</a:t>
            </a:r>
            <a:r>
              <a:rPr lang="en-US" altLang="ko-KR" sz="1200" dirty="0"/>
              <a:t>());</a:t>
            </a:r>
          </a:p>
          <a:p>
            <a:pPr defTabSz="180000"/>
            <a:r>
              <a:rPr lang="en-US" altLang="ko-KR" sz="1200" b="1" dirty="0"/>
              <a:t>		</a:t>
            </a:r>
            <a:r>
              <a:rPr lang="en-US" altLang="ko-KR" sz="1200" b="1" dirty="0" err="1"/>
              <a:t>MyButton</a:t>
            </a:r>
            <a:r>
              <a:rPr lang="en-US" altLang="ko-KR" sz="1200" b="1" dirty="0"/>
              <a:t> b = new </a:t>
            </a:r>
            <a:r>
              <a:rPr lang="en-US" altLang="ko-KR" sz="1200" b="1" dirty="0" err="1"/>
              <a:t>MyButton</a:t>
            </a:r>
            <a:r>
              <a:rPr lang="en-US" altLang="ko-KR" sz="1200" b="1" dirty="0"/>
              <a:t>("New Button");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b.setOpaque</a:t>
            </a:r>
            <a:r>
              <a:rPr lang="en-US" altLang="ko-KR" sz="1200" dirty="0"/>
              <a:t>(true); 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b.setBackground</a:t>
            </a:r>
            <a:r>
              <a:rPr lang="en-US" altLang="ko-KR" sz="1200" dirty="0"/>
              <a:t>(</a:t>
            </a:r>
            <a:r>
              <a:rPr lang="en-US" altLang="ko-KR" sz="1200" dirty="0" err="1"/>
              <a:t>Color.CYAN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c.add</a:t>
            </a:r>
            <a:r>
              <a:rPr lang="en-US" altLang="ko-KR" sz="1200" dirty="0"/>
              <a:t>(b);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setSize</a:t>
            </a:r>
            <a:r>
              <a:rPr lang="en-US" altLang="ko-KR" sz="1200" dirty="0"/>
              <a:t>(250,200); 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setVisible</a:t>
            </a:r>
            <a:r>
              <a:rPr lang="en-US" altLang="ko-KR" sz="1200" dirty="0"/>
              <a:t>(true);</a:t>
            </a:r>
          </a:p>
          <a:p>
            <a:pPr defTabSz="180000"/>
            <a:r>
              <a:rPr lang="en-US" altLang="ko-KR" sz="1200" dirty="0"/>
              <a:t>	}</a:t>
            </a:r>
            <a:endParaRPr lang="ko-KR" altLang="en-US" sz="1200" dirty="0"/>
          </a:p>
        </p:txBody>
      </p:sp>
      <p:sp>
        <p:nvSpPr>
          <p:cNvPr id="5" name="직사각형 4"/>
          <p:cNvSpPr/>
          <p:nvPr/>
        </p:nvSpPr>
        <p:spPr>
          <a:xfrm>
            <a:off x="4761642" y="1405314"/>
            <a:ext cx="4357702" cy="304698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b="1" dirty="0"/>
              <a:t>	class </a:t>
            </a:r>
            <a:r>
              <a:rPr lang="en-US" altLang="ko-KR" sz="1200" b="1" dirty="0" err="1"/>
              <a:t>MyButton</a:t>
            </a:r>
            <a:r>
              <a:rPr lang="en-US" altLang="ko-KR" sz="1200" b="1" dirty="0"/>
              <a:t> extends </a:t>
            </a:r>
            <a:r>
              <a:rPr lang="en-US" altLang="ko-KR" sz="1200" b="1" dirty="0" err="1"/>
              <a:t>JButton</a:t>
            </a:r>
            <a:r>
              <a:rPr lang="en-US" altLang="ko-KR" sz="1200" b="1" dirty="0"/>
              <a:t> {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MyButton</a:t>
            </a:r>
            <a:r>
              <a:rPr lang="en-US" altLang="ko-KR" sz="1200" dirty="0"/>
              <a:t>(String s) {</a:t>
            </a:r>
          </a:p>
          <a:p>
            <a:pPr defTabSz="180000"/>
            <a:r>
              <a:rPr lang="en-US" altLang="ko-KR" sz="1200" b="1" dirty="0"/>
              <a:t>			super(s);</a:t>
            </a:r>
          </a:p>
          <a:p>
            <a:pPr defTabSz="180000"/>
            <a:r>
              <a:rPr lang="en-US" altLang="ko-KR" sz="1200" dirty="0"/>
              <a:t>		}</a:t>
            </a:r>
          </a:p>
          <a:p>
            <a:pPr defTabSz="180000"/>
            <a:r>
              <a:rPr lang="en-US" altLang="ko-KR" sz="1200" b="1" dirty="0"/>
              <a:t>		public void </a:t>
            </a:r>
            <a:r>
              <a:rPr lang="en-US" altLang="ko-KR" sz="1200" b="1" dirty="0" err="1"/>
              <a:t>paintComponent</a:t>
            </a:r>
            <a:r>
              <a:rPr lang="en-US" altLang="ko-KR" sz="1200" b="1" dirty="0"/>
              <a:t>(Graphics g) {</a:t>
            </a:r>
          </a:p>
          <a:p>
            <a:pPr defTabSz="180000"/>
            <a:r>
              <a:rPr lang="en-US" altLang="ko-KR" sz="1200" b="1" dirty="0"/>
              <a:t>			</a:t>
            </a:r>
            <a:r>
              <a:rPr lang="en-US" altLang="ko-KR" sz="1200" b="1" dirty="0" err="1"/>
              <a:t>super.paintComponent</a:t>
            </a:r>
            <a:r>
              <a:rPr lang="en-US" altLang="ko-KR" sz="1200" b="1" dirty="0"/>
              <a:t>(g);</a:t>
            </a:r>
          </a:p>
          <a:p>
            <a:pPr defTabSz="180000"/>
            <a:r>
              <a:rPr lang="en-US" altLang="ko-KR" sz="1200" dirty="0"/>
              <a:t>			</a:t>
            </a:r>
            <a:r>
              <a:rPr lang="en-US" altLang="ko-KR" sz="1200" dirty="0" err="1"/>
              <a:t>g.setColor</a:t>
            </a:r>
            <a:r>
              <a:rPr lang="en-US" altLang="ko-KR" sz="1200" dirty="0"/>
              <a:t>(</a:t>
            </a:r>
            <a:r>
              <a:rPr lang="en-US" altLang="ko-KR" sz="1200" dirty="0" err="1"/>
              <a:t>Color.</a:t>
            </a:r>
            <a:r>
              <a:rPr lang="en-US" altLang="ko-KR" sz="1200" i="1" dirty="0" err="1"/>
              <a:t>RED</a:t>
            </a:r>
            <a:r>
              <a:rPr lang="en-US" altLang="ko-KR" sz="1200" i="1" dirty="0"/>
              <a:t>);</a:t>
            </a:r>
          </a:p>
          <a:p>
            <a:pPr defTabSz="180000"/>
            <a:r>
              <a:rPr lang="en-US" altLang="ko-KR" sz="1200" dirty="0"/>
              <a:t>			</a:t>
            </a:r>
            <a:r>
              <a:rPr lang="en-US" altLang="ko-KR" sz="1200" b="1" dirty="0" err="1"/>
              <a:t>g.drawOval</a:t>
            </a:r>
            <a:r>
              <a:rPr lang="en-US" altLang="ko-KR" sz="1200" b="1" dirty="0"/>
              <a:t>(0,0,this.getWidth()-1, 			</a:t>
            </a:r>
          </a:p>
          <a:p>
            <a:pPr defTabSz="180000"/>
            <a:r>
              <a:rPr lang="en-US" altLang="ko-KR" sz="1200" b="1"/>
              <a:t>									this.getHeight</a:t>
            </a:r>
            <a:r>
              <a:rPr lang="en-US" altLang="ko-KR" sz="1200" b="1" dirty="0"/>
              <a:t>()-1);</a:t>
            </a:r>
          </a:p>
          <a:p>
            <a:pPr defTabSz="180000"/>
            <a:r>
              <a:rPr lang="en-US" altLang="ko-KR" sz="1200" dirty="0"/>
              <a:t>		}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endParaRPr lang="ko-KR" altLang="en-US" sz="1200" dirty="0"/>
          </a:p>
          <a:p>
            <a:pPr defTabSz="180000"/>
            <a:r>
              <a:rPr lang="en-US" altLang="ko-KR" sz="1200" b="1" dirty="0"/>
              <a:t>	</a:t>
            </a:r>
            <a:r>
              <a:rPr lang="en-US" altLang="ko-KR" sz="1200" dirty="0"/>
              <a:t>public static void main(String 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pPr defTabSz="180000"/>
            <a:r>
              <a:rPr lang="en-US" altLang="ko-KR" sz="1200" dirty="0"/>
              <a:t>		new </a:t>
            </a:r>
            <a:r>
              <a:rPr lang="en-US" altLang="ko-KR" sz="1200" dirty="0" err="1"/>
              <a:t>paintComponentEx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dirty="0"/>
              <a:t>} </a:t>
            </a:r>
            <a:endParaRPr lang="ko-KR" altLang="en-US" sz="120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9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112" y="4725144"/>
            <a:ext cx="2291922" cy="1878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63359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투명도">
  <a:themeElements>
    <a:clrScheme name="투명도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클래식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투명도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</Template>
  <TotalTime>3356</TotalTime>
  <Words>2554</Words>
  <Application>Microsoft Office PowerPoint</Application>
  <PresentationFormat>화면 슬라이드 쇼(4:3)</PresentationFormat>
  <Paragraphs>396</Paragraphs>
  <Slides>36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36</vt:i4>
      </vt:variant>
    </vt:vector>
  </HeadingPairs>
  <TitlesOfParts>
    <vt:vector size="44" baseType="lpstr">
      <vt:lpstr>Courier</vt:lpstr>
      <vt:lpstr>돋움</vt:lpstr>
      <vt:lpstr>맑은 고딕</vt:lpstr>
      <vt:lpstr>Arial</vt:lpstr>
      <vt:lpstr>Comic Sans MS</vt:lpstr>
      <vt:lpstr>Consolas</vt:lpstr>
      <vt:lpstr>Symbol</vt:lpstr>
      <vt:lpstr>투명도</vt:lpstr>
      <vt:lpstr>(Intermediate) Java Programming  </vt:lpstr>
      <vt:lpstr>Review: 어떻게 그릴 것인가?</vt:lpstr>
      <vt:lpstr>Review : 일반적인 코드의 형태</vt:lpstr>
      <vt:lpstr>Review: 색상</vt:lpstr>
      <vt:lpstr>Review: 문자열 출력과 폰트</vt:lpstr>
      <vt:lpstr>Reivew: 스윙의 페인팅 메카니즘</vt:lpstr>
      <vt:lpstr>Review: 스윙 컴포넌트가 그려지는 과정</vt:lpstr>
      <vt:lpstr>Review: repaint() 메소드</vt:lpstr>
      <vt:lpstr>JButton을 상속받아 새로운 버튼 생성 예</vt:lpstr>
      <vt:lpstr>JAVA: More Graphics – Java2D</vt:lpstr>
      <vt:lpstr>Java 2D</vt:lpstr>
      <vt:lpstr>Java 2D</vt:lpstr>
      <vt:lpstr>Java 2D를 사용하려면?</vt:lpstr>
      <vt:lpstr>Java 2D의 메소드</vt:lpstr>
      <vt:lpstr>Java 2D를 이용한 그리기</vt:lpstr>
      <vt:lpstr>Java 2D를 이용한 도형 그리기</vt:lpstr>
      <vt:lpstr>Java 2D를 이용한 도형 그리기</vt:lpstr>
      <vt:lpstr>2차 곡선과 3차 곡선(Quadratic and Cubic Curves)</vt:lpstr>
      <vt:lpstr>임의의 형상 - PolyLine</vt:lpstr>
      <vt:lpstr>예제</vt:lpstr>
      <vt:lpstr>예제</vt:lpstr>
      <vt:lpstr>예제</vt:lpstr>
      <vt:lpstr>Java 2D를 이용한 도형 채우기</vt:lpstr>
      <vt:lpstr>예제</vt:lpstr>
      <vt:lpstr>예제</vt:lpstr>
      <vt:lpstr>JAVA: More Graphics – IMAGE</vt:lpstr>
      <vt:lpstr>스윙에서 이미지를 그리는 2 가지 방법</vt:lpstr>
      <vt:lpstr>Graphics로 이미지 그리기</vt:lpstr>
      <vt:lpstr>이미지 그리기 샘플 코드</vt:lpstr>
      <vt:lpstr>예제 12-6 : 이미지 그리기</vt:lpstr>
      <vt:lpstr>예제 12-7 : JPanel로 만든 패널에 꽉차도록 이미지 그리기</vt:lpstr>
      <vt:lpstr>예제 12-7 : 이미지의 일부분 크기조절하여 그리기</vt:lpstr>
      <vt:lpstr> 참고 : Image file             바이트코드의 상대경로로 읽기</vt:lpstr>
      <vt:lpstr>클리핑</vt:lpstr>
      <vt:lpstr>클리핑 영역 설정</vt:lpstr>
      <vt:lpstr>예제 12-9 : 클리핑 영역에 그리기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(Intermediate) Java Programming</dc:title>
  <dc:creator>user</dc:creator>
  <cp:lastModifiedBy>박상일</cp:lastModifiedBy>
  <cp:revision>116</cp:revision>
  <dcterms:created xsi:type="dcterms:W3CDTF">2015-09-01T01:16:03Z</dcterms:created>
  <dcterms:modified xsi:type="dcterms:W3CDTF">2020-11-08T08:50:20Z</dcterms:modified>
</cp:coreProperties>
</file>